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1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7" name="Shape 7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04" name="Shape 8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11" name="Shape 8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17" name="Shape 8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Shape 8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0" name="Shape 8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Shape 8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37" name="Shape 8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43" name="Shape 8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Shape 8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49" name="Shape 8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Shape 8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55" name="Shape 8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61" name="Shape 8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Shape 8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67" name="Shape 8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84" name="Shape 2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0" name="Shape 3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44" name="Shape 3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3" name="Shape 4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5" name="Shape 4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0" name="Shape 4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2" name="Shape 4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73" name="Shape 4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0" name="Shape 4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6" name="Shape 4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9" name="Shape 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2" name="Shape 5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39" name="Shape 5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2" name="Shape 5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58" name="Shape 5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64" name="Shape 5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0" name="Shape 5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2" name="Shape 5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8" name="Shape 5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3" name="Shape 5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98" name="Shape 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5" name="Shape 6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19" name="Shape 6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1" name="Shape 6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48" name="Shape 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3" name="Shape 2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63" name="Shape 6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0" name="Shape 6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0" name="Shape 6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87" name="Shape 6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93" name="Shape 6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07" name="Shape 7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4" name="Shape 7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Shape 71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3" name="Shape 7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9" name="Shape 7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9" name="Shape 7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55" name="Shape 7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Shape 7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61" name="Shape 7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67" name="Shape 7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Shape 7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73" name="Shape 7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79" name="Shape 7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Shape 78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85" name="Shape 7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91" name="Shape 7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2592925" y="624110"/>
            <a:ext cx="8911686"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0" name="Shape 40"/>
          <p:cNvSpPr txBox="1">
            <a:spLocks noGrp="1"/>
          </p:cNvSpPr>
          <p:nvPr>
            <p:ph type="body" idx="1"/>
          </p:nvPr>
        </p:nvSpPr>
        <p:spPr>
          <a:xfrm>
            <a:off x="2589211" y="2133600"/>
            <a:ext cx="8915400" cy="3777622"/>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41" name="Shape 41"/>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3" name="Shape 43"/>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4" name="Shape 44"/>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b="0" i="0" u="none" strike="noStrike" cap="none">
                <a:solidFill>
                  <a:srgbClr val="FEFFFF"/>
                </a:solidFill>
                <a:latin typeface="Trebuchet MS"/>
                <a:ea typeface="Trebuchet MS"/>
                <a:cs typeface="Trebuchet MS"/>
                <a:sym typeface="Trebuchet MS"/>
              </a:rPr>
              <a:t>‹#›</a:t>
            </a:fld>
            <a:endParaRPr lang="en-US" sz="2000" b="0" i="0" u="none" strike="noStrike" cap="none">
              <a:solidFill>
                <a:srgbClr val="FEFFFF"/>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Title and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589211" y="609600"/>
            <a:ext cx="8915398" cy="311704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Trebuchet MS"/>
              <a:buNone/>
              <a:defRPr sz="48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6" name="Shape 106"/>
          <p:cNvSpPr txBox="1">
            <a:spLocks noGrp="1"/>
          </p:cNvSpPr>
          <p:nvPr>
            <p:ph type="body" idx="1"/>
          </p:nvPr>
        </p:nvSpPr>
        <p:spPr>
          <a:xfrm>
            <a:off x="2589211" y="4354046"/>
            <a:ext cx="8915398" cy="1555863"/>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7" name="Shape 107"/>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Shape 108"/>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9" name="Shape 109"/>
          <p:cNvSpPr/>
          <p:nvPr/>
        </p:nvSpPr>
        <p:spPr>
          <a:xfrm rot="10800000" flipH="1">
            <a:off x="-4188" y="31781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0" name="Shape 110"/>
          <p:cNvSpPr txBox="1">
            <a:spLocks noGrp="1"/>
          </p:cNvSpPr>
          <p:nvPr>
            <p:ph type="sldNum" idx="12"/>
          </p:nvPr>
        </p:nvSpPr>
        <p:spPr>
          <a:xfrm>
            <a:off x="531812" y="3244139"/>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Quote with Capti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849949" y="609600"/>
            <a:ext cx="8393925" cy="28956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Trebuchet MS"/>
              <a:buNone/>
              <a:defRPr sz="48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13" name="Shape 113"/>
          <p:cNvSpPr txBox="1">
            <a:spLocks noGrp="1"/>
          </p:cNvSpPr>
          <p:nvPr>
            <p:ph type="body" idx="1"/>
          </p:nvPr>
        </p:nvSpPr>
        <p:spPr>
          <a:xfrm>
            <a:off x="3275011" y="3505200"/>
            <a:ext cx="7536553" cy="381000"/>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600" b="0" i="0" u="none" strike="noStrike" cap="none">
                <a:solidFill>
                  <a:srgbClr val="7F7F7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4" name="Shape 114"/>
          <p:cNvSpPr txBox="1">
            <a:spLocks noGrp="1"/>
          </p:cNvSpPr>
          <p:nvPr>
            <p:ph type="body" idx="2"/>
          </p:nvPr>
        </p:nvSpPr>
        <p:spPr>
          <a:xfrm>
            <a:off x="2589211" y="4354046"/>
            <a:ext cx="8915398" cy="1555863"/>
          </a:xfrm>
          <a:prstGeom prst="rect">
            <a:avLst/>
          </a:prstGeom>
          <a:noFill/>
          <a:ln>
            <a:noFill/>
          </a:ln>
        </p:spPr>
        <p:txBody>
          <a:bodyPr lIns="91425" tIns="91425" rIns="91425" bIns="91425" anchor="ctr"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5" name="Shape 115"/>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6" name="Shape 116"/>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7" name="Shape 117"/>
          <p:cNvSpPr/>
          <p:nvPr/>
        </p:nvSpPr>
        <p:spPr>
          <a:xfrm rot="10800000" flipH="1">
            <a:off x="-4188" y="31781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8" name="Shape 118"/>
          <p:cNvSpPr txBox="1">
            <a:spLocks noGrp="1"/>
          </p:cNvSpPr>
          <p:nvPr>
            <p:ph type="sldNum" idx="12"/>
          </p:nvPr>
        </p:nvSpPr>
        <p:spPr>
          <a:xfrm>
            <a:off x="531812" y="3244139"/>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
        <p:nvSpPr>
          <p:cNvPr id="119" name="Shape 119"/>
          <p:cNvSpPr txBox="1"/>
          <p:nvPr/>
        </p:nvSpPr>
        <p:spPr>
          <a:xfrm>
            <a:off x="2467651" y="648004"/>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chemeClr val="accent1"/>
                </a:solidFill>
                <a:latin typeface="Arial"/>
                <a:ea typeface="Arial"/>
                <a:cs typeface="Arial"/>
                <a:sym typeface="Arial"/>
              </a:rPr>
              <a:t>“</a:t>
            </a:r>
          </a:p>
        </p:txBody>
      </p:sp>
      <p:sp>
        <p:nvSpPr>
          <p:cNvPr id="120" name="Shape 120"/>
          <p:cNvSpPr txBox="1"/>
          <p:nvPr/>
        </p:nvSpPr>
        <p:spPr>
          <a:xfrm>
            <a:off x="11114852" y="290530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chemeClr val="accent1"/>
                </a:solidFill>
                <a:latin typeface="Arial"/>
                <a:ea typeface="Arial"/>
                <a:cs typeface="Arial"/>
                <a:sym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Name Car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2589213" y="2438400"/>
            <a:ext cx="8915400" cy="2724845"/>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Trebuchet MS"/>
              <a:buNone/>
              <a:defRPr sz="48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23" name="Shape 123"/>
          <p:cNvSpPr txBox="1">
            <a:spLocks noGrp="1"/>
          </p:cNvSpPr>
          <p:nvPr>
            <p:ph type="body" idx="1"/>
          </p:nvPr>
        </p:nvSpPr>
        <p:spPr>
          <a:xfrm>
            <a:off x="2589213" y="5181600"/>
            <a:ext cx="8915400" cy="729622"/>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4" name="Shape 124"/>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5" name="Shape 125"/>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6" name="Shape 126"/>
          <p:cNvSpPr/>
          <p:nvPr/>
        </p:nvSpPr>
        <p:spPr>
          <a:xfrm rot="10800000" flipH="1">
            <a:off x="-4188" y="491172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7" name="Shape 127"/>
          <p:cNvSpPr txBox="1">
            <a:spLocks noGrp="1"/>
          </p:cNvSpPr>
          <p:nvPr>
            <p:ph type="sldNum" idx="12"/>
          </p:nvPr>
        </p:nvSpPr>
        <p:spPr>
          <a:xfrm>
            <a:off x="531812" y="4983087"/>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Quote Name Car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2849949" y="609600"/>
            <a:ext cx="8393925" cy="2895600"/>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Trebuchet MS"/>
              <a:buNone/>
              <a:defRPr sz="48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30" name="Shape 130"/>
          <p:cNvSpPr txBox="1">
            <a:spLocks noGrp="1"/>
          </p:cNvSpPr>
          <p:nvPr>
            <p:ph type="body" idx="1"/>
          </p:nvPr>
        </p:nvSpPr>
        <p:spPr>
          <a:xfrm>
            <a:off x="2589211" y="4343400"/>
            <a:ext cx="8915400" cy="838199"/>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1" name="Shape 131"/>
          <p:cNvSpPr txBox="1">
            <a:spLocks noGrp="1"/>
          </p:cNvSpPr>
          <p:nvPr>
            <p:ph type="body" idx="2"/>
          </p:nvPr>
        </p:nvSpPr>
        <p:spPr>
          <a:xfrm>
            <a:off x="2589213" y="5181600"/>
            <a:ext cx="8915400" cy="729622"/>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2" name="Shape 132"/>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3" name="Shape 133"/>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4" name="Shape 134"/>
          <p:cNvSpPr/>
          <p:nvPr/>
        </p:nvSpPr>
        <p:spPr>
          <a:xfrm rot="10800000" flipH="1">
            <a:off x="-4188" y="491172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35" name="Shape 135"/>
          <p:cNvSpPr txBox="1">
            <a:spLocks noGrp="1"/>
          </p:cNvSpPr>
          <p:nvPr>
            <p:ph type="sldNum" idx="12"/>
          </p:nvPr>
        </p:nvSpPr>
        <p:spPr>
          <a:xfrm>
            <a:off x="531812" y="4983087"/>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
        <p:nvSpPr>
          <p:cNvPr id="136" name="Shape 136"/>
          <p:cNvSpPr txBox="1"/>
          <p:nvPr/>
        </p:nvSpPr>
        <p:spPr>
          <a:xfrm>
            <a:off x="2467651" y="648004"/>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chemeClr val="accent1"/>
                </a:solidFill>
                <a:latin typeface="Arial"/>
                <a:ea typeface="Arial"/>
                <a:cs typeface="Arial"/>
                <a:sym typeface="Arial"/>
              </a:rPr>
              <a:t>“</a:t>
            </a:r>
          </a:p>
        </p:txBody>
      </p:sp>
      <p:sp>
        <p:nvSpPr>
          <p:cNvPr id="137" name="Shape 137"/>
          <p:cNvSpPr txBox="1"/>
          <p:nvPr/>
        </p:nvSpPr>
        <p:spPr>
          <a:xfrm>
            <a:off x="11114852" y="2905306"/>
            <a:ext cx="609599" cy="584776"/>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r>
              <a:rPr lang="en-US" sz="8000">
                <a:solidFill>
                  <a:schemeClr val="accent1"/>
                </a:solidFill>
                <a:latin typeface="Arial"/>
                <a:ea typeface="Arial"/>
                <a:cs typeface="Arial"/>
                <a:sym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rue or False">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589211" y="627406"/>
            <a:ext cx="8915398" cy="2880019"/>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Trebuchet MS"/>
              <a:buNone/>
              <a:defRPr sz="48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0" name="Shape 140"/>
          <p:cNvSpPr txBox="1">
            <a:spLocks noGrp="1"/>
          </p:cNvSpPr>
          <p:nvPr>
            <p:ph type="body" idx="1"/>
          </p:nvPr>
        </p:nvSpPr>
        <p:spPr>
          <a:xfrm>
            <a:off x="2589211" y="4343400"/>
            <a:ext cx="8915400" cy="838199"/>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chemeClr val="accent1"/>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1" name="Shape 141"/>
          <p:cNvSpPr txBox="1">
            <a:spLocks noGrp="1"/>
          </p:cNvSpPr>
          <p:nvPr>
            <p:ph type="body" idx="2"/>
          </p:nvPr>
        </p:nvSpPr>
        <p:spPr>
          <a:xfrm>
            <a:off x="2589213" y="5181600"/>
            <a:ext cx="8915400" cy="729622"/>
          </a:xfrm>
          <a:prstGeom prst="rect">
            <a:avLst/>
          </a:prstGeom>
          <a:noFill/>
          <a:ln>
            <a:noFill/>
          </a:ln>
        </p:spPr>
        <p:txBody>
          <a:bodyPr lIns="91425" tIns="91425" rIns="91425" bIns="91425" anchor="t" anchorCtr="0"/>
          <a:lstStyle>
            <a:lvl1pPr marL="342900" marR="0" lvl="0" indent="-342900" algn="l" rtl="0">
              <a:spcBef>
                <a:spcPts val="1000"/>
              </a:spcBef>
              <a:spcAft>
                <a:spcPts val="0"/>
              </a:spcAft>
              <a:buClr>
                <a:schemeClr val="accent1"/>
              </a:buClr>
              <a:buFont typeface="Noto Sans Symbols"/>
              <a:buNone/>
              <a:defRPr sz="1800" b="0" i="0" u="none" strike="noStrike" cap="none">
                <a:solidFill>
                  <a:srgbClr val="595959"/>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2" name="Shape 142"/>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3" name="Shape 143"/>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4" name="Shape 144"/>
          <p:cNvSpPr/>
          <p:nvPr/>
        </p:nvSpPr>
        <p:spPr>
          <a:xfrm rot="10800000" flipH="1">
            <a:off x="-4188" y="491172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45" name="Shape 145"/>
          <p:cNvSpPr txBox="1">
            <a:spLocks noGrp="1"/>
          </p:cNvSpPr>
          <p:nvPr>
            <p:ph type="sldNum" idx="12"/>
          </p:nvPr>
        </p:nvSpPr>
        <p:spPr>
          <a:xfrm>
            <a:off x="531812" y="4983087"/>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592924" y="624110"/>
            <a:ext cx="8911686"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48" name="Shape 148"/>
          <p:cNvSpPr txBox="1">
            <a:spLocks noGrp="1"/>
          </p:cNvSpPr>
          <p:nvPr>
            <p:ph type="body" idx="1"/>
          </p:nvPr>
        </p:nvSpPr>
        <p:spPr>
          <a:xfrm rot="5400000">
            <a:off x="5103811" y="-381000"/>
            <a:ext cx="3886200" cy="89154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9" name="Shape 149"/>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0" name="Shape 150"/>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1" name="Shape 151"/>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2" name="Shape 152"/>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7756704" y="2165512"/>
            <a:ext cx="5283816" cy="2207601"/>
          </a:xfrm>
          <a:prstGeom prst="rect">
            <a:avLst/>
          </a:prstGeom>
          <a:noFill/>
          <a:ln>
            <a:noFill/>
          </a:ln>
        </p:spPr>
        <p:txBody>
          <a:bodyPr lIns="91425" tIns="91425" rIns="91425" bIns="91425" anchor="ctr"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5" name="Shape 155"/>
          <p:cNvSpPr txBox="1">
            <a:spLocks noGrp="1"/>
          </p:cNvSpPr>
          <p:nvPr>
            <p:ph type="body" idx="1"/>
          </p:nvPr>
        </p:nvSpPr>
        <p:spPr>
          <a:xfrm rot="5400000">
            <a:off x="3185803" y="30813"/>
            <a:ext cx="5283816" cy="6476999"/>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56" name="Shape 156"/>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7" name="Shape 157"/>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8" name="Shape 158"/>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9" name="Shape 159"/>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2589213" y="2514600"/>
            <a:ext cx="8915398" cy="2262781"/>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Trebuchet MS"/>
              <a:buNone/>
              <a:defRPr sz="54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7" name="Shape 47"/>
          <p:cNvSpPr txBox="1">
            <a:spLocks noGrp="1"/>
          </p:cNvSpPr>
          <p:nvPr>
            <p:ph type="subTitle" idx="1"/>
          </p:nvPr>
        </p:nvSpPr>
        <p:spPr>
          <a:xfrm>
            <a:off x="2589213" y="4777378"/>
            <a:ext cx="8915398" cy="1126282"/>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800" b="0" i="0" u="none" strike="noStrike" cap="none">
                <a:solidFill>
                  <a:srgbClr val="595959"/>
                </a:solidFill>
                <a:latin typeface="Trebuchet MS"/>
                <a:ea typeface="Trebuchet MS"/>
                <a:cs typeface="Trebuchet MS"/>
                <a:sym typeface="Trebuchet MS"/>
              </a:defRPr>
            </a:lvl1pPr>
            <a:lvl2pPr marL="457200" marR="0" lvl="1" indent="0" algn="ctr"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2pPr>
            <a:lvl3pPr marL="914400" marR="0" lvl="2" indent="0" algn="ctr"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3pPr>
            <a:lvl4pPr marL="1371600" marR="0" lvl="3"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4pPr>
            <a:lvl5pPr marL="1828800" marR="0" lvl="4"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5pPr>
            <a:lvl6pPr marL="2286000" marR="0" lvl="5"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6pPr>
            <a:lvl7pPr marL="2743200" marR="0" lvl="6"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7pPr>
            <a:lvl8pPr marL="3200400" marR="0" lvl="7"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8pPr>
            <a:lvl9pPr marL="3657600" marR="0" lvl="8" indent="0" algn="ctr" rtl="0">
              <a:spcBef>
                <a:spcPts val="1000"/>
              </a:spcBef>
              <a:spcAft>
                <a:spcPts val="0"/>
              </a:spcAft>
              <a:buClr>
                <a:schemeClr val="accent1"/>
              </a:buClr>
              <a:buFont typeface="Noto Sans Symbols"/>
              <a:buNone/>
              <a:defRPr sz="1200" b="0" i="0" u="none" strike="noStrike" cap="none">
                <a:solidFill>
                  <a:srgbClr val="888888"/>
                </a:solidFill>
                <a:latin typeface="Trebuchet MS"/>
                <a:ea typeface="Trebuchet MS"/>
                <a:cs typeface="Trebuchet MS"/>
                <a:sym typeface="Trebuchet MS"/>
              </a:defRPr>
            </a:lvl9pPr>
          </a:lstStyle>
          <a:p>
            <a:endParaRPr/>
          </a:p>
        </p:txBody>
      </p:sp>
      <p:sp>
        <p:nvSpPr>
          <p:cNvPr id="48" name="Shape 48"/>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9" name="Shape 49"/>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0" name="Shape 50"/>
          <p:cNvSpPr/>
          <p:nvPr/>
        </p:nvSpPr>
        <p:spPr>
          <a:xfrm>
            <a:off x="0" y="4323810"/>
            <a:ext cx="1744651" cy="778589"/>
          </a:xfrm>
          <a:custGeom>
            <a:avLst/>
            <a:gdLst/>
            <a:ahLst/>
            <a:cxnLst/>
            <a:rect l="0" t="0" r="0" b="0"/>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1" name="Shape 51"/>
          <p:cNvSpPr txBox="1">
            <a:spLocks noGrp="1"/>
          </p:cNvSpPr>
          <p:nvPr>
            <p:ph type="sldNum" idx="12"/>
          </p:nvPr>
        </p:nvSpPr>
        <p:spPr>
          <a:xfrm>
            <a:off x="531812" y="4529539"/>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2589211" y="2058750"/>
            <a:ext cx="8915398" cy="1468800"/>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Trebuchet MS"/>
              <a:buNone/>
              <a:defRPr sz="40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4" name="Shape 54"/>
          <p:cNvSpPr txBox="1">
            <a:spLocks noGrp="1"/>
          </p:cNvSpPr>
          <p:nvPr>
            <p:ph type="body" idx="1"/>
          </p:nvPr>
        </p:nvSpPr>
        <p:spPr>
          <a:xfrm>
            <a:off x="2589211" y="3530128"/>
            <a:ext cx="8915398" cy="860399"/>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2000" b="0" i="0" u="none" strike="noStrike" cap="none">
                <a:solidFill>
                  <a:srgbClr val="595959"/>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55" name="Shape 55"/>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6" name="Shape 56"/>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7" name="Shape 57"/>
          <p:cNvSpPr/>
          <p:nvPr/>
        </p:nvSpPr>
        <p:spPr>
          <a:xfrm rot="10800000" flipH="1">
            <a:off x="-4188" y="31781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8" name="Shape 58"/>
          <p:cNvSpPr txBox="1">
            <a:spLocks noGrp="1"/>
          </p:cNvSpPr>
          <p:nvPr>
            <p:ph type="sldNum" idx="12"/>
          </p:nvPr>
        </p:nvSpPr>
        <p:spPr>
          <a:xfrm>
            <a:off x="531812" y="3244139"/>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2592924" y="624110"/>
            <a:ext cx="8911686"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1" name="Shape 61"/>
          <p:cNvSpPr txBox="1">
            <a:spLocks noGrp="1"/>
          </p:cNvSpPr>
          <p:nvPr>
            <p:ph type="body" idx="1"/>
          </p:nvPr>
        </p:nvSpPr>
        <p:spPr>
          <a:xfrm>
            <a:off x="2589211" y="2133600"/>
            <a:ext cx="4313863" cy="3777622"/>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2" name="Shape 62"/>
          <p:cNvSpPr txBox="1">
            <a:spLocks noGrp="1"/>
          </p:cNvSpPr>
          <p:nvPr>
            <p:ph type="body" idx="2"/>
          </p:nvPr>
        </p:nvSpPr>
        <p:spPr>
          <a:xfrm>
            <a:off x="7190746" y="2126222"/>
            <a:ext cx="4313863" cy="3777622"/>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3" name="Shape 63"/>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4" name="Shape 64"/>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5" name="Shape 65"/>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592924" y="624110"/>
            <a:ext cx="8911686"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9" name="Shape 69"/>
          <p:cNvSpPr txBox="1">
            <a:spLocks noGrp="1"/>
          </p:cNvSpPr>
          <p:nvPr>
            <p:ph type="body" idx="1"/>
          </p:nvPr>
        </p:nvSpPr>
        <p:spPr>
          <a:xfrm>
            <a:off x="2939373" y="1972702"/>
            <a:ext cx="3992732"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0" name="Shape 70"/>
          <p:cNvSpPr txBox="1">
            <a:spLocks noGrp="1"/>
          </p:cNvSpPr>
          <p:nvPr>
            <p:ph type="body" idx="2"/>
          </p:nvPr>
        </p:nvSpPr>
        <p:spPr>
          <a:xfrm>
            <a:off x="2589211" y="2548966"/>
            <a:ext cx="4342893" cy="335406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1" name="Shape 71"/>
          <p:cNvSpPr txBox="1">
            <a:spLocks noGrp="1"/>
          </p:cNvSpPr>
          <p:nvPr>
            <p:ph type="body" idx="3"/>
          </p:nvPr>
        </p:nvSpPr>
        <p:spPr>
          <a:xfrm>
            <a:off x="7506628" y="1969475"/>
            <a:ext cx="3999000" cy="576262"/>
          </a:xfrm>
          <a:prstGeom prst="rect">
            <a:avLst/>
          </a:prstGeom>
          <a:noFill/>
          <a:ln>
            <a:noFill/>
          </a:ln>
        </p:spPr>
        <p:txBody>
          <a:bodyPr lIns="91425" tIns="91425" rIns="91425" bIns="91425" anchor="b" anchorCtr="0"/>
          <a:lstStyle>
            <a:lvl1pPr marL="0" marR="0" lvl="0" indent="0" algn="l" rtl="0">
              <a:spcBef>
                <a:spcPts val="1000"/>
              </a:spcBef>
              <a:spcAft>
                <a:spcPts val="0"/>
              </a:spcAft>
              <a:buClr>
                <a:schemeClr val="accent1"/>
              </a:buClr>
              <a:buFont typeface="Noto Sans Symbols"/>
              <a:buNone/>
              <a:defRPr sz="2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2000" b="1"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800" b="1"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72" name="Shape 72"/>
          <p:cNvSpPr txBox="1">
            <a:spLocks noGrp="1"/>
          </p:cNvSpPr>
          <p:nvPr>
            <p:ph type="body" idx="4"/>
          </p:nvPr>
        </p:nvSpPr>
        <p:spPr>
          <a:xfrm>
            <a:off x="7166957" y="2545738"/>
            <a:ext cx="4338674" cy="335406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73" name="Shape 73"/>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4" name="Shape 74"/>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Shape 75"/>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6" name="Shape 76"/>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592924" y="624110"/>
            <a:ext cx="8911686"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9" name="Shape 79"/>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0" name="Shape 80"/>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2" name="Shape 82"/>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83"/>
        <p:cNvGrpSpPr/>
        <p:nvPr/>
      </p:nvGrpSpPr>
      <p:grpSpPr>
        <a:xfrm>
          <a:off x="0" y="0"/>
          <a:ext cx="0" cy="0"/>
          <a:chOff x="0" y="0"/>
          <a:chExt cx="0" cy="0"/>
        </a:xfrm>
      </p:grpSpPr>
      <p:sp>
        <p:nvSpPr>
          <p:cNvPr id="84" name="Shape 84"/>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5" name="Shape 85"/>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7" name="Shape 87"/>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2589211" y="446087"/>
            <a:ext cx="3505199" cy="976312"/>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Trebuchet MS"/>
              <a:buNone/>
              <a:defRPr sz="20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0" name="Shape 90"/>
          <p:cNvSpPr txBox="1">
            <a:spLocks noGrp="1"/>
          </p:cNvSpPr>
          <p:nvPr>
            <p:ph type="body" idx="1"/>
          </p:nvPr>
        </p:nvSpPr>
        <p:spPr>
          <a:xfrm>
            <a:off x="6323012" y="446087"/>
            <a:ext cx="5181600" cy="5414963"/>
          </a:xfrm>
          <a:prstGeom prst="rect">
            <a:avLst/>
          </a:prstGeom>
          <a:noFill/>
          <a:ln>
            <a:noFill/>
          </a:ln>
        </p:spPr>
        <p:txBody>
          <a:bodyPr lIns="91425" tIns="91425" rIns="91425" bIns="91425" anchor="ctr"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1" name="Shape 91"/>
          <p:cNvSpPr txBox="1">
            <a:spLocks noGrp="1"/>
          </p:cNvSpPr>
          <p:nvPr>
            <p:ph type="body" idx="2"/>
          </p:nvPr>
        </p:nvSpPr>
        <p:spPr>
          <a:xfrm>
            <a:off x="2589211" y="1598612"/>
            <a:ext cx="3505199" cy="4262436"/>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4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92" name="Shape 92"/>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3" name="Shape 93"/>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Shape 94"/>
          <p:cNvSpPr/>
          <p:nvPr/>
        </p:nvSpPr>
        <p:spPr>
          <a:xfrm rot="10800000" flipH="1">
            <a:off x="-4188" y="71437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5" name="Shape 95"/>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589213" y="4800600"/>
            <a:ext cx="8915400" cy="566737"/>
          </a:xfrm>
          <a:prstGeom prst="rect">
            <a:avLst/>
          </a:prstGeom>
          <a:noFill/>
          <a:ln>
            <a:noFill/>
          </a:ln>
        </p:spPr>
        <p:txBody>
          <a:bodyPr lIns="91425" tIns="91425" rIns="91425" bIns="91425" anchor="b" anchorCtr="0"/>
          <a:lstStyle>
            <a:lvl1pPr marL="0" marR="0" lvl="0" indent="0" algn="l" rtl="0">
              <a:spcBef>
                <a:spcPts val="0"/>
              </a:spcBef>
              <a:buClr>
                <a:srgbClr val="262626"/>
              </a:buClr>
              <a:buFont typeface="Trebuchet MS"/>
              <a:buNone/>
              <a:defRPr sz="24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8" name="Shape 98"/>
          <p:cNvSpPr>
            <a:spLocks noGrp="1"/>
          </p:cNvSpPr>
          <p:nvPr>
            <p:ph type="pic" idx="2"/>
          </p:nvPr>
        </p:nvSpPr>
        <p:spPr>
          <a:xfrm>
            <a:off x="2589211" y="634964"/>
            <a:ext cx="8915400" cy="3854969"/>
          </a:xfrm>
          <a:prstGeom prst="rect">
            <a:avLst/>
          </a:prstGeom>
          <a:noFill/>
          <a:ln>
            <a:noFill/>
          </a:ln>
        </p:spPr>
        <p:txBody>
          <a:bodyPr lIns="91425" tIns="91425" rIns="91425" bIns="91425" anchor="t" anchorCtr="0"/>
          <a:lstStyle>
            <a:lvl1pPr marL="0" marR="0" lvl="0" indent="0" algn="ctr"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9" name="Shape 99"/>
          <p:cNvSpPr txBox="1">
            <a:spLocks noGrp="1"/>
          </p:cNvSpPr>
          <p:nvPr>
            <p:ph type="body" idx="1"/>
          </p:nvPr>
        </p:nvSpPr>
        <p:spPr>
          <a:xfrm>
            <a:off x="2589213" y="5367337"/>
            <a:ext cx="8915400" cy="493711"/>
          </a:xfrm>
          <a:prstGeom prst="rect">
            <a:avLst/>
          </a:prstGeom>
          <a:noFill/>
          <a:ln>
            <a:noFill/>
          </a:ln>
        </p:spPr>
        <p:txBody>
          <a:bodyPr lIns="91425" tIns="91425" rIns="91425" bIns="91425" anchor="t" anchorCtr="0"/>
          <a:lstStyle>
            <a:lvl1pPr marL="0" marR="0" lvl="0"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1pPr>
            <a:lvl2pPr marL="457200" marR="0" lvl="1" indent="0" algn="l" rtl="0">
              <a:spcBef>
                <a:spcPts val="1000"/>
              </a:spcBef>
              <a:spcAft>
                <a:spcPts val="0"/>
              </a:spcAft>
              <a:buClr>
                <a:schemeClr val="accent1"/>
              </a:buClr>
              <a:buFont typeface="Noto Sans Symbols"/>
              <a:buNone/>
              <a:defRPr sz="1200" b="0" i="0" u="none" strike="noStrike" cap="none">
                <a:solidFill>
                  <a:srgbClr val="3F3F3F"/>
                </a:solidFill>
                <a:latin typeface="Trebuchet MS"/>
                <a:ea typeface="Trebuchet MS"/>
                <a:cs typeface="Trebuchet MS"/>
                <a:sym typeface="Trebuchet MS"/>
              </a:defRPr>
            </a:lvl2pPr>
            <a:lvl3pPr marL="914400" marR="0" lvl="2" indent="0" algn="l" rtl="0">
              <a:spcBef>
                <a:spcPts val="1000"/>
              </a:spcBef>
              <a:spcAft>
                <a:spcPts val="0"/>
              </a:spcAft>
              <a:buClr>
                <a:schemeClr val="accent1"/>
              </a:buClr>
              <a:buFont typeface="Noto Sans Symbols"/>
              <a:buNone/>
              <a:defRPr sz="1000" b="0" i="0" u="none" strike="noStrike" cap="none">
                <a:solidFill>
                  <a:srgbClr val="3F3F3F"/>
                </a:solidFill>
                <a:latin typeface="Trebuchet MS"/>
                <a:ea typeface="Trebuchet MS"/>
                <a:cs typeface="Trebuchet MS"/>
                <a:sym typeface="Trebuchet MS"/>
              </a:defRPr>
            </a:lvl3pPr>
            <a:lvl4pPr marL="1371600" marR="0" lvl="3"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4pPr>
            <a:lvl5pPr marL="1828800" marR="0" lvl="4"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5pPr>
            <a:lvl6pPr marL="2286000" marR="0" lvl="5"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6pPr>
            <a:lvl7pPr marL="2743200" marR="0" lvl="6"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7pPr>
            <a:lvl8pPr marL="3200400" marR="0" lvl="7"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8pPr>
            <a:lvl9pPr marL="3657600" marR="0" lvl="8" indent="0" algn="l" rtl="0">
              <a:spcBef>
                <a:spcPts val="1000"/>
              </a:spcBef>
              <a:spcAft>
                <a:spcPts val="0"/>
              </a:spcAft>
              <a:buClr>
                <a:schemeClr val="accent1"/>
              </a:buClr>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100" name="Shape 100"/>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1" name="Shape 101"/>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Shape 102"/>
          <p:cNvSpPr/>
          <p:nvPr/>
        </p:nvSpPr>
        <p:spPr>
          <a:xfrm rot="10800000" flipH="1">
            <a:off x="-4188" y="4911724"/>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3" name="Shape 103"/>
          <p:cNvSpPr txBox="1">
            <a:spLocks noGrp="1"/>
          </p:cNvSpPr>
          <p:nvPr>
            <p:ph type="sldNum" idx="12"/>
          </p:nvPr>
        </p:nvSpPr>
        <p:spPr>
          <a:xfrm>
            <a:off x="531812" y="4983087"/>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EFFFF"/>
                </a:solidFill>
                <a:latin typeface="Trebuchet MS"/>
                <a:ea typeface="Trebuchet MS"/>
                <a:cs typeface="Trebuchet MS"/>
                <a:sym typeface="Trebuchet MS"/>
              </a:rPr>
              <a:t>‹#›</a:t>
            </a:fld>
            <a:endParaRPr lang="en-US" sz="2000">
              <a:solidFill>
                <a:srgbClr val="FEFFFF"/>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1" y="228600"/>
            <a:ext cx="2851516" cy="6638628"/>
            <a:chOff x="2487613" y="285750"/>
            <a:chExt cx="2428874" cy="5654675"/>
          </a:xfrm>
        </p:grpSpPr>
        <p:sp>
          <p:nvSpPr>
            <p:cNvPr id="7" name="Shape 7"/>
            <p:cNvSpPr/>
            <p:nvPr/>
          </p:nvSpPr>
          <p:spPr>
            <a:xfrm>
              <a:off x="2487613" y="2284413"/>
              <a:ext cx="85724" cy="533399"/>
            </a:xfrm>
            <a:custGeom>
              <a:avLst/>
              <a:gdLst/>
              <a:ahLst/>
              <a:cxnLst/>
              <a:rect l="0" t="0" r="0" b="0"/>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8" name="Shape 8"/>
            <p:cNvSpPr/>
            <p:nvPr/>
          </p:nvSpPr>
          <p:spPr>
            <a:xfrm>
              <a:off x="2597150" y="2779713"/>
              <a:ext cx="550863" cy="1978025"/>
            </a:xfrm>
            <a:custGeom>
              <a:avLst/>
              <a:gdLst/>
              <a:ahLst/>
              <a:cxnLst/>
              <a:rect l="0" t="0" r="0" b="0"/>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9" name="Shape 9"/>
            <p:cNvSpPr/>
            <p:nvPr/>
          </p:nvSpPr>
          <p:spPr>
            <a:xfrm>
              <a:off x="3175000" y="4730750"/>
              <a:ext cx="519112" cy="1209675"/>
            </a:xfrm>
            <a:custGeom>
              <a:avLst/>
              <a:gdLst/>
              <a:ahLst/>
              <a:cxnLst/>
              <a:rect l="0" t="0" r="0" b="0"/>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3305176" y="5630862"/>
              <a:ext cx="146050" cy="309562"/>
            </a:xfrm>
            <a:custGeom>
              <a:avLst/>
              <a:gdLst/>
              <a:ahLst/>
              <a:cxnLst/>
              <a:rect l="0" t="0" r="0" b="0"/>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73338" y="2817813"/>
              <a:ext cx="700087" cy="2835274"/>
            </a:xfrm>
            <a:custGeom>
              <a:avLst/>
              <a:gdLst/>
              <a:ahLst/>
              <a:cxnLst/>
              <a:rect l="0" t="0" r="0" b="0"/>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2506663" y="285750"/>
              <a:ext cx="90487" cy="2493963"/>
            </a:xfrm>
            <a:custGeom>
              <a:avLst/>
              <a:gdLst/>
              <a:ahLst/>
              <a:cxnLst/>
              <a:rect l="0" t="0" r="0" b="0"/>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2554288" y="2598738"/>
              <a:ext cx="66674" cy="420687"/>
            </a:xfrm>
            <a:custGeom>
              <a:avLst/>
              <a:gdLst/>
              <a:ahLst/>
              <a:cxnLst/>
              <a:rect l="0" t="0" r="0" b="0"/>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3143250" y="4757737"/>
              <a:ext cx="161925" cy="873125"/>
            </a:xfrm>
            <a:custGeom>
              <a:avLst/>
              <a:gdLst/>
              <a:ahLst/>
              <a:cxnLst/>
              <a:rect l="0" t="0" r="0" b="0"/>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3148013" y="1282700"/>
              <a:ext cx="1768474" cy="3448050"/>
            </a:xfrm>
            <a:custGeom>
              <a:avLst/>
              <a:gdLst/>
              <a:ahLst/>
              <a:cxnLst/>
              <a:rect l="0" t="0" r="0" b="0"/>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3273425" y="5653087"/>
              <a:ext cx="138112" cy="287338"/>
            </a:xfrm>
            <a:custGeom>
              <a:avLst/>
              <a:gdLst/>
              <a:ahLst/>
              <a:cxnLst/>
              <a:rect l="0" t="0" r="0" b="0"/>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3143250" y="4656137"/>
              <a:ext cx="31750" cy="188913"/>
            </a:xfrm>
            <a:custGeom>
              <a:avLst/>
              <a:gdLst/>
              <a:ahLst/>
              <a:cxnLst/>
              <a:rect l="0" t="0" r="0" b="0"/>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3211513" y="5410200"/>
              <a:ext cx="203199" cy="530224"/>
            </a:xfrm>
            <a:custGeom>
              <a:avLst/>
              <a:gdLst/>
              <a:ahLst/>
              <a:cxnLst/>
              <a:rect l="0" t="0" r="0" b="0"/>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lIns="91425" tIns="91425" rIns="91425" bIns="91425" anchor="ctr" anchorCtr="0">
              <a:noAutofit/>
            </a:bodyPr>
            <a:lstStyle/>
            <a:p>
              <a:pPr lvl="0">
                <a:spcBef>
                  <a:spcPts val="0"/>
                </a:spcBef>
                <a:buNone/>
              </a:pPr>
              <a:endParaRPr/>
            </a:p>
          </p:txBody>
        </p:sp>
      </p:grpSp>
      <p:grpSp>
        <p:nvGrpSpPr>
          <p:cNvPr id="19" name="Shape 19"/>
          <p:cNvGrpSpPr/>
          <p:nvPr/>
        </p:nvGrpSpPr>
        <p:grpSpPr>
          <a:xfrm>
            <a:off x="27221" y="-785"/>
            <a:ext cx="2356674" cy="6854039"/>
            <a:chOff x="6627813" y="194832"/>
            <a:chExt cx="1952625" cy="5678917"/>
          </a:xfrm>
        </p:grpSpPr>
        <p:sp>
          <p:nvSpPr>
            <p:cNvPr id="20" name="Shape 20"/>
            <p:cNvSpPr/>
            <p:nvPr/>
          </p:nvSpPr>
          <p:spPr>
            <a:xfrm>
              <a:off x="6627813" y="194832"/>
              <a:ext cx="409575" cy="3646487"/>
            </a:xfrm>
            <a:custGeom>
              <a:avLst/>
              <a:gdLst/>
              <a:ahLst/>
              <a:cxnLst/>
              <a:rect l="0" t="0" r="0" b="0"/>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7061200" y="3771900"/>
              <a:ext cx="350837" cy="1309687"/>
            </a:xfrm>
            <a:custGeom>
              <a:avLst/>
              <a:gdLst/>
              <a:ahLst/>
              <a:cxnLst/>
              <a:rect l="0" t="0" r="0" b="0"/>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7439025" y="5053012"/>
              <a:ext cx="357188" cy="820737"/>
            </a:xfrm>
            <a:custGeom>
              <a:avLst/>
              <a:gdLst/>
              <a:ahLst/>
              <a:cxnLst/>
              <a:rect l="0" t="0" r="0" b="0"/>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7037388" y="3811587"/>
              <a:ext cx="457200" cy="1852613"/>
            </a:xfrm>
            <a:custGeom>
              <a:avLst/>
              <a:gdLst/>
              <a:ahLst/>
              <a:cxnLst/>
              <a:rect l="0" t="0" r="0" b="0"/>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6992938" y="1263650"/>
              <a:ext cx="144462" cy="2508250"/>
            </a:xfrm>
            <a:custGeom>
              <a:avLst/>
              <a:gdLst/>
              <a:ahLst/>
              <a:cxnLst/>
              <a:rect l="0" t="0" r="0" b="0"/>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7526338" y="5640387"/>
              <a:ext cx="111125" cy="233363"/>
            </a:xfrm>
            <a:custGeom>
              <a:avLst/>
              <a:gdLst/>
              <a:ahLst/>
              <a:cxnLst/>
              <a:rect l="0" t="0" r="0" b="0"/>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7021513" y="3598862"/>
              <a:ext cx="68263" cy="423863"/>
            </a:xfrm>
            <a:custGeom>
              <a:avLst/>
              <a:gdLst/>
              <a:ahLst/>
              <a:cxnLst/>
              <a:rect l="0" t="0" r="0" b="0"/>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7412038" y="2801938"/>
              <a:ext cx="1168400" cy="2251075"/>
            </a:xfrm>
            <a:custGeom>
              <a:avLst/>
              <a:gdLst/>
              <a:ahLst/>
              <a:cxnLst/>
              <a:rect l="0" t="0" r="0" b="0"/>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7494588" y="5664200"/>
              <a:ext cx="100013" cy="209549"/>
            </a:xfrm>
            <a:custGeom>
              <a:avLst/>
              <a:gdLst/>
              <a:ahLst/>
              <a:cxnLst/>
              <a:rect l="0" t="0" r="0" b="0"/>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7412038" y="5081587"/>
              <a:ext cx="114300" cy="558799"/>
            </a:xfrm>
            <a:custGeom>
              <a:avLst/>
              <a:gdLst/>
              <a:ahLst/>
              <a:cxnLst/>
              <a:rect l="0" t="0" r="0" b="0"/>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7412038" y="4978400"/>
              <a:ext cx="31750" cy="188913"/>
            </a:xfrm>
            <a:custGeom>
              <a:avLst/>
              <a:gdLst/>
              <a:ahLst/>
              <a:cxnLst/>
              <a:rect l="0" t="0" r="0" b="0"/>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7439025" y="5434012"/>
              <a:ext cx="174625" cy="439738"/>
            </a:xfrm>
            <a:custGeom>
              <a:avLst/>
              <a:gdLst/>
              <a:ahLst/>
              <a:cxnLst/>
              <a:rect l="0" t="0" r="0" b="0"/>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lIns="91425" tIns="91425" rIns="91425" bIns="91425" anchor="ctr" anchorCtr="0">
              <a:noAutofit/>
            </a:bodyPr>
            <a:lstStyle/>
            <a:p>
              <a:pPr lvl="0">
                <a:spcBef>
                  <a:spcPts val="0"/>
                </a:spcBef>
                <a:buNone/>
              </a:pPr>
              <a:endParaRPr/>
            </a:p>
          </p:txBody>
        </p:sp>
      </p:grpSp>
      <p:sp>
        <p:nvSpPr>
          <p:cNvPr id="32" name="Shape 32"/>
          <p:cNvSpPr/>
          <p:nvPr/>
        </p:nvSpPr>
        <p:spPr>
          <a:xfrm>
            <a:off x="0" y="0"/>
            <a:ext cx="182879" cy="68580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3" name="Shape 33"/>
          <p:cNvSpPr txBox="1">
            <a:spLocks noGrp="1"/>
          </p:cNvSpPr>
          <p:nvPr>
            <p:ph type="title"/>
          </p:nvPr>
        </p:nvSpPr>
        <p:spPr>
          <a:xfrm>
            <a:off x="2592924" y="624110"/>
            <a:ext cx="8911686" cy="1280889"/>
          </a:xfrm>
          <a:prstGeom prst="rect">
            <a:avLst/>
          </a:prstGeom>
          <a:noFill/>
          <a:ln>
            <a:noFill/>
          </a:ln>
        </p:spPr>
        <p:txBody>
          <a:bodyPr lIns="91425" tIns="91425" rIns="91425" bIns="91425" anchor="t" anchorCtr="0"/>
          <a:lstStyle>
            <a:lvl1pPr marL="0" marR="0" lvl="0" indent="0" algn="l" rtl="0">
              <a:spcBef>
                <a:spcPts val="0"/>
              </a:spcBef>
              <a:buClr>
                <a:srgbClr val="262626"/>
              </a:buClr>
              <a:buFont typeface="Trebuchet MS"/>
              <a:buNone/>
              <a:defRPr sz="3600" b="0" i="0" u="none" strike="noStrike" cap="none">
                <a:solidFill>
                  <a:srgbClr val="262626"/>
                </a:solidFill>
                <a:latin typeface="Trebuchet MS"/>
                <a:ea typeface="Trebuchet MS"/>
                <a:cs typeface="Trebuchet MS"/>
                <a:sym typeface="Trebuchet MS"/>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4" name="Shape 34"/>
          <p:cNvSpPr txBox="1">
            <a:spLocks noGrp="1"/>
          </p:cNvSpPr>
          <p:nvPr>
            <p:ph type="body" idx="1"/>
          </p:nvPr>
        </p:nvSpPr>
        <p:spPr>
          <a:xfrm>
            <a:off x="2589211" y="2133600"/>
            <a:ext cx="8915400" cy="3886200"/>
          </a:xfrm>
          <a:prstGeom prst="rect">
            <a:avLst/>
          </a:prstGeom>
          <a:noFill/>
          <a:ln>
            <a:noFill/>
          </a:ln>
        </p:spPr>
        <p:txBody>
          <a:bodyPr lIns="91425" tIns="91425" rIns="91425" bIns="91425" anchor="t" anchorCtr="0"/>
          <a:lstStyle>
            <a:lvl1pPr marL="342900" marR="0" lvl="0" indent="-228600" algn="l" rtl="0">
              <a:spcBef>
                <a:spcPts val="1000"/>
              </a:spcBef>
              <a:spcAft>
                <a:spcPts val="0"/>
              </a:spcAft>
              <a:buClr>
                <a:schemeClr val="accent1"/>
              </a:buClr>
              <a:buSzPct val="100000"/>
              <a:buFont typeface="Noto Sans Symbols"/>
              <a:buChar char="•"/>
              <a:defRPr sz="1800" b="0" i="0" u="none" strike="noStrike" cap="none">
                <a:solidFill>
                  <a:srgbClr val="3F3F3F"/>
                </a:solidFill>
                <a:latin typeface="Trebuchet MS"/>
                <a:ea typeface="Trebuchet MS"/>
                <a:cs typeface="Trebuchet MS"/>
                <a:sym typeface="Trebuchet MS"/>
              </a:defRPr>
            </a:lvl1pPr>
            <a:lvl2pPr marL="742950" marR="0" lvl="1" indent="-184150" algn="l" rtl="0">
              <a:spcBef>
                <a:spcPts val="1000"/>
              </a:spcBef>
              <a:spcAft>
                <a:spcPts val="0"/>
              </a:spcAft>
              <a:buClr>
                <a:schemeClr val="accent1"/>
              </a:buClr>
              <a:buSzPct val="100000"/>
              <a:buFont typeface="Noto Sans Symbols"/>
              <a:buChar char="•"/>
              <a:defRPr sz="1600" b="0" i="0" u="none" strike="noStrike" cap="none">
                <a:solidFill>
                  <a:srgbClr val="3F3F3F"/>
                </a:solidFill>
                <a:latin typeface="Trebuchet MS"/>
                <a:ea typeface="Trebuchet MS"/>
                <a:cs typeface="Trebuchet MS"/>
                <a:sym typeface="Trebuchet MS"/>
              </a:defRPr>
            </a:lvl2pPr>
            <a:lvl3pPr marL="1143000" marR="0" lvl="2" indent="-139700" algn="l" rtl="0">
              <a:spcBef>
                <a:spcPts val="1000"/>
              </a:spcBef>
              <a:spcAft>
                <a:spcPts val="0"/>
              </a:spcAft>
              <a:buClr>
                <a:schemeClr val="accent1"/>
              </a:buClr>
              <a:buSzPct val="100000"/>
              <a:buFont typeface="Noto Sans Symbols"/>
              <a:buChar char="•"/>
              <a:defRPr sz="1400" b="0" i="0" u="none" strike="noStrike" cap="none">
                <a:solidFill>
                  <a:srgbClr val="3F3F3F"/>
                </a:solidFill>
                <a:latin typeface="Trebuchet MS"/>
                <a:ea typeface="Trebuchet MS"/>
                <a:cs typeface="Trebuchet MS"/>
                <a:sym typeface="Trebuchet MS"/>
              </a:defRPr>
            </a:lvl3pPr>
            <a:lvl4pPr marL="1600200" marR="0" lvl="3"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4pPr>
            <a:lvl5pPr marL="2057400" marR="0" lvl="4"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5pPr>
            <a:lvl6pPr marL="2514600" marR="0" lvl="5"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6pPr>
            <a:lvl7pPr marL="2971800" marR="0" lvl="6"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7pPr>
            <a:lvl8pPr marL="3429000" marR="0" lvl="7"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8pPr>
            <a:lvl9pPr marL="3886200" marR="0" lvl="8" indent="-152400" algn="l" rtl="0">
              <a:spcBef>
                <a:spcPts val="1000"/>
              </a:spcBef>
              <a:spcAft>
                <a:spcPts val="0"/>
              </a:spcAft>
              <a:buClr>
                <a:schemeClr val="accent1"/>
              </a:buClr>
              <a:buSzPct val="10000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35" name="Shape 35"/>
          <p:cNvSpPr txBox="1">
            <a:spLocks noGrp="1"/>
          </p:cNvSpPr>
          <p:nvPr>
            <p:ph type="dt" idx="10"/>
          </p:nvPr>
        </p:nvSpPr>
        <p:spPr>
          <a:xfrm>
            <a:off x="10361611" y="6130437"/>
            <a:ext cx="1146282" cy="370396"/>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6" name="Shape 36"/>
          <p:cNvSpPr txBox="1">
            <a:spLocks noGrp="1"/>
          </p:cNvSpPr>
          <p:nvPr>
            <p:ph type="ftr" idx="11"/>
          </p:nvPr>
        </p:nvSpPr>
        <p:spPr>
          <a:xfrm>
            <a:off x="2589211" y="6135807"/>
            <a:ext cx="76199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7" name="Shape 37"/>
          <p:cNvSpPr txBox="1">
            <a:spLocks noGrp="1"/>
          </p:cNvSpPr>
          <p:nvPr>
            <p:ph type="sldNum" idx="12"/>
          </p:nvPr>
        </p:nvSpPr>
        <p:spPr>
          <a:xfrm>
            <a:off x="531812" y="787781"/>
            <a:ext cx="779766"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b="0" i="0" u="none" strike="noStrike" cap="none">
                <a:solidFill>
                  <a:srgbClr val="FEFFFF"/>
                </a:solidFill>
                <a:latin typeface="Trebuchet MS"/>
                <a:ea typeface="Trebuchet MS"/>
                <a:cs typeface="Trebuchet MS"/>
                <a:sym typeface="Trebuchet MS"/>
              </a:rPr>
              <a:t>‹#›</a:t>
            </a:fld>
            <a:endParaRPr lang="en-US" sz="2000" b="0" i="0" u="none" strike="noStrike" cap="none">
              <a:solidFill>
                <a:srgbClr val="FEFFFF"/>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10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1.xml"/><Relationship Id="rId1" Type="http://schemas.openxmlformats.org/officeDocument/2006/relationships/slideLayout" Target="../slideLayouts/slideLayout1.xml"/><Relationship Id="rId4" Type="http://schemas.openxmlformats.org/officeDocument/2006/relationships/hyperlink" Target="http://www.vladimirribakov.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vladimirribakov.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pic>
        <p:nvPicPr>
          <p:cNvPr id="164" name="Shape 164"/>
          <p:cNvPicPr preferRelativeResize="0"/>
          <p:nvPr/>
        </p:nvPicPr>
        <p:blipFill>
          <a:blip r:embed="rId3"/>
          <a:stretch>
            <a:fillRect/>
          </a:stretch>
        </p:blipFill>
        <p:spPr>
          <a:xfrm>
            <a:off x="1524" y="0"/>
            <a:ext cx="12188952"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228" name="Shape 228"/>
          <p:cNvSpPr/>
          <p:nvPr/>
        </p:nvSpPr>
        <p:spPr>
          <a:xfrm>
            <a:off x="922637" y="1736833"/>
            <a:ext cx="10305534" cy="224676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b="1">
                <a:solidFill>
                  <a:schemeClr val="dk1"/>
                </a:solidFill>
                <a:latin typeface="Trebuchet MS"/>
                <a:ea typeface="Trebuchet MS"/>
                <a:cs typeface="Trebuchet MS"/>
                <a:sym typeface="Trebuchet MS"/>
              </a:rPr>
              <a:t>We are interested in two fibonacci tools that come built-in most trading platforms out there:</a:t>
            </a:r>
          </a:p>
          <a:p>
            <a:pPr marL="0" marR="0" lvl="0" indent="0" algn="just" rtl="0">
              <a:spcBef>
                <a:spcPts val="0"/>
              </a:spcBef>
              <a:buNone/>
            </a:pPr>
            <a:endParaRPr sz="2800" b="1" u="sng">
              <a:solidFill>
                <a:schemeClr val="dk1"/>
              </a:solidFill>
              <a:latin typeface="Trebuchet MS"/>
              <a:ea typeface="Trebuchet MS"/>
              <a:cs typeface="Trebuchet MS"/>
              <a:sym typeface="Trebuchet MS"/>
            </a:endParaRPr>
          </a:p>
          <a:p>
            <a:pPr marL="342900" marR="0" lvl="0" indent="-342900" algn="just" rtl="0">
              <a:spcBef>
                <a:spcPts val="0"/>
              </a:spcBef>
              <a:buClr>
                <a:schemeClr val="dk1"/>
              </a:buClr>
              <a:buSzPct val="100000"/>
              <a:buFont typeface="Arial"/>
              <a:buChar char="•"/>
            </a:pPr>
            <a:r>
              <a:rPr lang="en-US" sz="2800" b="1">
                <a:solidFill>
                  <a:schemeClr val="dk1"/>
                </a:solidFill>
                <a:latin typeface="Trebuchet MS"/>
                <a:ea typeface="Trebuchet MS"/>
                <a:cs typeface="Trebuchet MS"/>
                <a:sym typeface="Trebuchet MS"/>
              </a:rPr>
              <a:t>Fibonacci Retracement</a:t>
            </a:r>
          </a:p>
          <a:p>
            <a:pPr marL="342900" marR="0" lvl="0" indent="-342900" algn="just" rtl="0">
              <a:spcBef>
                <a:spcPts val="0"/>
              </a:spcBef>
              <a:buClr>
                <a:schemeClr val="dk1"/>
              </a:buClr>
              <a:buSzPct val="100000"/>
              <a:buFont typeface="Arial"/>
              <a:buChar char="•"/>
            </a:pPr>
            <a:r>
              <a:rPr lang="en-US" sz="2800" b="1">
                <a:solidFill>
                  <a:schemeClr val="dk1"/>
                </a:solidFill>
                <a:latin typeface="Trebuchet MS"/>
                <a:ea typeface="Trebuchet MS"/>
                <a:cs typeface="Trebuchet MS"/>
                <a:sym typeface="Trebuchet MS"/>
              </a:rPr>
              <a:t>Fibonacci Expansion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Shape 798"/>
        <p:cNvGrpSpPr/>
        <p:nvPr/>
      </p:nvGrpSpPr>
      <p:grpSpPr>
        <a:xfrm>
          <a:off x="0" y="0"/>
          <a:ext cx="0" cy="0"/>
          <a:chOff x="0" y="0"/>
          <a:chExt cx="0" cy="0"/>
        </a:xfrm>
      </p:grpSpPr>
      <p:sp>
        <p:nvSpPr>
          <p:cNvPr id="799" name="Shape 799"/>
          <p:cNvSpPr txBox="1">
            <a:spLocks noGrp="1"/>
          </p:cNvSpPr>
          <p:nvPr>
            <p:ph type="title"/>
          </p:nvPr>
        </p:nvSpPr>
        <p:spPr>
          <a:xfrm>
            <a:off x="0" y="767945"/>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Mirror Principle</a:t>
            </a:r>
          </a:p>
        </p:txBody>
      </p:sp>
      <p:pic>
        <p:nvPicPr>
          <p:cNvPr id="800" name="Shape 800"/>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801" name="Shape 801"/>
          <p:cNvSpPr/>
          <p:nvPr/>
        </p:nvSpPr>
        <p:spPr>
          <a:xfrm>
            <a:off x="831495" y="1950957"/>
            <a:ext cx="10529010" cy="48320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MAIN PURPOSE:</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It gives us specific time range within which our target should be reached.</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If the target is not reached by the “deadline” we get out</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of the trade (assuming that the SL is not reached as well).</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0" y="68275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Mirror Principle</a:t>
            </a:r>
          </a:p>
        </p:txBody>
      </p:sp>
      <p:pic>
        <p:nvPicPr>
          <p:cNvPr id="807" name="Shape 807"/>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808" name="Shape 808"/>
          <p:cNvSpPr/>
          <p:nvPr/>
        </p:nvSpPr>
        <p:spPr>
          <a:xfrm>
            <a:off x="831495" y="1950957"/>
            <a:ext cx="10529010" cy="52629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HOW TO MEASURE IT:</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514350" marR="0" lvl="0" indent="-514350" algn="l" rtl="0">
              <a:spcBef>
                <a:spcPts val="0"/>
              </a:spcBef>
              <a:buClr>
                <a:schemeClr val="dk1"/>
              </a:buClr>
              <a:buSzPct val="100000"/>
              <a:buFont typeface="Trebuchet MS"/>
              <a:buAutoNum type="arabicPeriod"/>
            </a:pPr>
            <a:r>
              <a:rPr lang="en-US" sz="2800">
                <a:solidFill>
                  <a:schemeClr val="dk1"/>
                </a:solidFill>
                <a:latin typeface="Trebuchet MS"/>
                <a:ea typeface="Trebuchet MS"/>
                <a:cs typeface="Trebuchet MS"/>
                <a:sym typeface="Trebuchet MS"/>
              </a:rPr>
              <a:t>Count the number of candles that it took for the cycle to develop from the lowest to the highest point or vice versa:</a:t>
            </a:r>
          </a:p>
          <a:p>
            <a:pPr marL="514350" marR="0" lvl="0" indent="-514350" algn="l" rtl="0">
              <a:spcBef>
                <a:spcPts val="0"/>
              </a:spcBef>
              <a:buClr>
                <a:schemeClr val="dk1"/>
              </a:buClr>
              <a:buFont typeface="Trebuchet MS"/>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Let’s use the examples from before so you keep </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track of the whole process.</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Shape 812"/>
        <p:cNvGrpSpPr/>
        <p:nvPr/>
      </p:nvGrpSpPr>
      <p:grpSpPr>
        <a:xfrm>
          <a:off x="0" y="0"/>
          <a:ext cx="0" cy="0"/>
          <a:chOff x="0" y="0"/>
          <a:chExt cx="0" cy="0"/>
        </a:xfrm>
      </p:grpSpPr>
      <p:pic>
        <p:nvPicPr>
          <p:cNvPr id="813" name="Shape 813"/>
          <p:cNvPicPr preferRelativeResize="0"/>
          <p:nvPr/>
        </p:nvPicPr>
        <p:blipFill rotWithShape="1">
          <a:blip r:embed="rId3">
            <a:alphaModFix/>
          </a:blip>
          <a:srcRect/>
          <a:stretch/>
        </p:blipFill>
        <p:spPr>
          <a:xfrm>
            <a:off x="1383098" y="767251"/>
            <a:ext cx="9552600" cy="5232900"/>
          </a:xfrm>
          <a:prstGeom prst="rect">
            <a:avLst/>
          </a:prstGeom>
          <a:noFill/>
          <a:ln>
            <a:noFill/>
          </a:ln>
        </p:spPr>
      </p:pic>
      <p:pic>
        <p:nvPicPr>
          <p:cNvPr id="814" name="Shape 814"/>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Shape 818"/>
        <p:cNvGrpSpPr/>
        <p:nvPr/>
      </p:nvGrpSpPr>
      <p:grpSpPr>
        <a:xfrm>
          <a:off x="0" y="0"/>
          <a:ext cx="0" cy="0"/>
          <a:chOff x="0" y="0"/>
          <a:chExt cx="0" cy="0"/>
        </a:xfrm>
      </p:grpSpPr>
      <p:pic>
        <p:nvPicPr>
          <p:cNvPr id="819" name="Shape 819"/>
          <p:cNvPicPr preferRelativeResize="0"/>
          <p:nvPr/>
        </p:nvPicPr>
        <p:blipFill rotWithShape="1">
          <a:blip r:embed="rId3">
            <a:alphaModFix/>
          </a:blip>
          <a:srcRect/>
          <a:stretch/>
        </p:blipFill>
        <p:spPr>
          <a:xfrm>
            <a:off x="1540673" y="780376"/>
            <a:ext cx="9459000" cy="5181600"/>
          </a:xfrm>
          <a:prstGeom prst="rect">
            <a:avLst/>
          </a:prstGeom>
          <a:noFill/>
          <a:ln>
            <a:noFill/>
          </a:ln>
        </p:spPr>
      </p:pic>
      <p:pic>
        <p:nvPicPr>
          <p:cNvPr id="820" name="Shape 820"/>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0" y="767945"/>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Mirror Principle</a:t>
            </a:r>
          </a:p>
        </p:txBody>
      </p:sp>
      <p:pic>
        <p:nvPicPr>
          <p:cNvPr id="826" name="Shape 82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827" name="Shape 827"/>
          <p:cNvSpPr/>
          <p:nvPr/>
        </p:nvSpPr>
        <p:spPr>
          <a:xfrm>
            <a:off x="831495" y="1950957"/>
            <a:ext cx="10529010" cy="52629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HOW TO MEASURE IT:</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2. Now we count same number of candles (same period) starting from the ending point of the cycle. This excercise will give us a specific time in the future.</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This specific time is our “deadline”. If price doesn’t reach</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the target (or stop) by this mark up, we close the trade manually.</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Shape 831"/>
        <p:cNvGrpSpPr/>
        <p:nvPr/>
      </p:nvGrpSpPr>
      <p:grpSpPr>
        <a:xfrm>
          <a:off x="0" y="0"/>
          <a:ext cx="0" cy="0"/>
          <a:chOff x="0" y="0"/>
          <a:chExt cx="0" cy="0"/>
        </a:xfrm>
      </p:grpSpPr>
      <p:sp>
        <p:nvSpPr>
          <p:cNvPr id="832" name="Shape 832"/>
          <p:cNvSpPr txBox="1">
            <a:spLocks noGrp="1"/>
          </p:cNvSpPr>
          <p:nvPr>
            <p:ph type="title"/>
          </p:nvPr>
        </p:nvSpPr>
        <p:spPr>
          <a:xfrm>
            <a:off x="0" y="767945"/>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Mirror Principle</a:t>
            </a:r>
          </a:p>
        </p:txBody>
      </p:sp>
      <p:pic>
        <p:nvPicPr>
          <p:cNvPr id="833" name="Shape 833"/>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834" name="Shape 834"/>
          <p:cNvSpPr/>
          <p:nvPr/>
        </p:nvSpPr>
        <p:spPr>
          <a:xfrm>
            <a:off x="831495" y="1950957"/>
            <a:ext cx="10529010" cy="3108542"/>
          </a:xfrm>
          <a:prstGeom prst="rect">
            <a:avLst/>
          </a:prstGeom>
          <a:noFill/>
          <a:ln>
            <a:noFill/>
          </a:ln>
        </p:spPr>
        <p:txBody>
          <a:bodyPr lIns="91425" tIns="45700" rIns="91425" bIns="45700" anchor="t" anchorCtr="0">
            <a:noAutofit/>
          </a:bodyPr>
          <a:lstStyle/>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That’s all! Now let’s check out more examples:</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Shape 838"/>
        <p:cNvGrpSpPr/>
        <p:nvPr/>
      </p:nvGrpSpPr>
      <p:grpSpPr>
        <a:xfrm>
          <a:off x="0" y="0"/>
          <a:ext cx="0" cy="0"/>
          <a:chOff x="0" y="0"/>
          <a:chExt cx="0" cy="0"/>
        </a:xfrm>
      </p:grpSpPr>
      <p:pic>
        <p:nvPicPr>
          <p:cNvPr id="839" name="Shape 839"/>
          <p:cNvPicPr preferRelativeResize="0"/>
          <p:nvPr/>
        </p:nvPicPr>
        <p:blipFill rotWithShape="1">
          <a:blip r:embed="rId3">
            <a:alphaModFix/>
          </a:blip>
          <a:srcRect/>
          <a:stretch/>
        </p:blipFill>
        <p:spPr>
          <a:xfrm>
            <a:off x="1330598" y="727625"/>
            <a:ext cx="9670800" cy="5297700"/>
          </a:xfrm>
          <a:prstGeom prst="rect">
            <a:avLst/>
          </a:prstGeom>
          <a:noFill/>
          <a:ln>
            <a:noFill/>
          </a:ln>
        </p:spPr>
      </p:pic>
      <p:pic>
        <p:nvPicPr>
          <p:cNvPr id="840" name="Shape 840"/>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Shape 844"/>
        <p:cNvGrpSpPr/>
        <p:nvPr/>
      </p:nvGrpSpPr>
      <p:grpSpPr>
        <a:xfrm>
          <a:off x="0" y="0"/>
          <a:ext cx="0" cy="0"/>
          <a:chOff x="0" y="0"/>
          <a:chExt cx="0" cy="0"/>
        </a:xfrm>
      </p:grpSpPr>
      <p:pic>
        <p:nvPicPr>
          <p:cNvPr id="845" name="Shape 845"/>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846" name="Shape 846" descr="Chart EURUSD, D1, 2017.01.20 17:15 UTC, FxPro Financial Services Ltd, MetaTrader 4, Demo"/>
          <p:cNvPicPr preferRelativeResize="0"/>
          <p:nvPr/>
        </p:nvPicPr>
        <p:blipFill rotWithShape="1">
          <a:blip r:embed="rId4">
            <a:alphaModFix/>
          </a:blip>
          <a:srcRect/>
          <a:stretch/>
        </p:blipFill>
        <p:spPr>
          <a:xfrm>
            <a:off x="1269100" y="752850"/>
            <a:ext cx="9957000" cy="5313300"/>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Shape 850"/>
        <p:cNvGrpSpPr/>
        <p:nvPr/>
      </p:nvGrpSpPr>
      <p:grpSpPr>
        <a:xfrm>
          <a:off x="0" y="0"/>
          <a:ext cx="0" cy="0"/>
          <a:chOff x="0" y="0"/>
          <a:chExt cx="0" cy="0"/>
        </a:xfrm>
      </p:grpSpPr>
      <p:pic>
        <p:nvPicPr>
          <p:cNvPr id="851" name="Shape 851" descr="Chart AUDUSD, D1, 2017.01.20 17:24 UTC, FxPro Financial Services Ltd, MetaTrader 4, Demo"/>
          <p:cNvPicPr preferRelativeResize="0"/>
          <p:nvPr/>
        </p:nvPicPr>
        <p:blipFill rotWithShape="1">
          <a:blip r:embed="rId3">
            <a:alphaModFix/>
          </a:blip>
          <a:srcRect/>
          <a:stretch/>
        </p:blipFill>
        <p:spPr>
          <a:xfrm>
            <a:off x="1197624" y="769023"/>
            <a:ext cx="9871200" cy="5267400"/>
          </a:xfrm>
          <a:prstGeom prst="rect">
            <a:avLst/>
          </a:prstGeom>
          <a:noFill/>
          <a:ln>
            <a:noFill/>
          </a:ln>
        </p:spPr>
      </p:pic>
      <p:pic>
        <p:nvPicPr>
          <p:cNvPr id="852" name="Shape 852"/>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Shape 856"/>
        <p:cNvGrpSpPr/>
        <p:nvPr/>
      </p:nvGrpSpPr>
      <p:grpSpPr>
        <a:xfrm>
          <a:off x="0" y="0"/>
          <a:ext cx="0" cy="0"/>
          <a:chOff x="0" y="0"/>
          <a:chExt cx="0" cy="0"/>
        </a:xfrm>
      </p:grpSpPr>
      <p:pic>
        <p:nvPicPr>
          <p:cNvPr id="857" name="Shape 857" descr="Chart GBPUSD, D1, 2017.01.20 17:26 UTC, FxPro Financial Services Ltd, MetaTrader 4, Demo"/>
          <p:cNvPicPr preferRelativeResize="0"/>
          <p:nvPr/>
        </p:nvPicPr>
        <p:blipFill rotWithShape="1">
          <a:blip r:embed="rId3">
            <a:alphaModFix/>
          </a:blip>
          <a:srcRect/>
          <a:stretch/>
        </p:blipFill>
        <p:spPr>
          <a:xfrm>
            <a:off x="1396248" y="741575"/>
            <a:ext cx="9672000" cy="5161200"/>
          </a:xfrm>
          <a:prstGeom prst="rect">
            <a:avLst/>
          </a:prstGeom>
          <a:noFill/>
          <a:ln>
            <a:noFill/>
          </a:ln>
        </p:spPr>
      </p:pic>
      <p:pic>
        <p:nvPicPr>
          <p:cNvPr id="858" name="Shape 858"/>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How are the Fibonacci Retracement &amp; Expansion </a:t>
            </a:r>
            <a:br>
              <a:rPr lang="en-US" sz="3200" b="0" i="0" u="none" strike="noStrike" cap="none">
                <a:solidFill>
                  <a:srgbClr val="262626"/>
                </a:solidFill>
                <a:latin typeface="Trebuchet MS"/>
                <a:ea typeface="Trebuchet MS"/>
                <a:cs typeface="Trebuchet MS"/>
                <a:sym typeface="Trebuchet MS"/>
              </a:rPr>
            </a:br>
            <a:r>
              <a:rPr lang="en-US" sz="3200" b="0" i="0" u="none" strike="noStrike" cap="none">
                <a:solidFill>
                  <a:srgbClr val="262626"/>
                </a:solidFill>
                <a:latin typeface="Trebuchet MS"/>
                <a:ea typeface="Trebuchet MS"/>
                <a:cs typeface="Trebuchet MS"/>
                <a:sym typeface="Trebuchet MS"/>
              </a:rPr>
              <a:t>Levels Derived From The Fibonacci Sequence? </a:t>
            </a:r>
          </a:p>
        </p:txBody>
      </p:sp>
      <p:pic>
        <p:nvPicPr>
          <p:cNvPr id="234" name="Shape 234"/>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235" name="Shape 235"/>
          <p:cNvSpPr/>
          <p:nvPr/>
        </p:nvSpPr>
        <p:spPr>
          <a:xfrm>
            <a:off x="707139" y="1994574"/>
            <a:ext cx="10742315"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61.8% </a:t>
            </a:r>
            <a:r>
              <a:rPr lang="en-US" sz="1800">
                <a:solidFill>
                  <a:schemeClr val="dk1"/>
                </a:solidFill>
                <a:latin typeface="Trebuchet MS"/>
                <a:ea typeface="Trebuchet MS"/>
                <a:cs typeface="Trebuchet MS"/>
                <a:sym typeface="Trebuchet MS"/>
              </a:rPr>
              <a:t>= divide current number with next (from 13 onward) </a:t>
            </a:r>
          </a:p>
          <a:p>
            <a:pPr marL="0" marR="0" lvl="0" indent="0" algn="l" rtl="0">
              <a:spcBef>
                <a:spcPts val="0"/>
              </a:spcBef>
              <a:buNone/>
            </a:pPr>
            <a:endParaRPr sz="1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e.g. 55/89 = 0.618 (approx.)</a:t>
            </a:r>
          </a:p>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161.8% </a:t>
            </a:r>
            <a:r>
              <a:rPr lang="en-US" sz="1800">
                <a:solidFill>
                  <a:schemeClr val="dk1"/>
                </a:solidFill>
                <a:latin typeface="Trebuchet MS"/>
                <a:ea typeface="Trebuchet MS"/>
                <a:cs typeface="Trebuchet MS"/>
                <a:sym typeface="Trebuchet MS"/>
              </a:rPr>
              <a:t>= divide next number with current e.g. 89/55 = 1.618. </a:t>
            </a: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This is also called the “golden ratio”</a:t>
            </a:r>
          </a:p>
          <a:p>
            <a:pPr marL="0" marR="0" lvl="0" indent="0" algn="l" rtl="0">
              <a:spcBef>
                <a:spcPts val="0"/>
              </a:spcBef>
              <a:buNone/>
            </a:pPr>
            <a:endParaRPr sz="1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38.2% </a:t>
            </a:r>
            <a:r>
              <a:rPr lang="en-US" sz="1800">
                <a:solidFill>
                  <a:schemeClr val="dk1"/>
                </a:solidFill>
                <a:latin typeface="Trebuchet MS"/>
                <a:ea typeface="Trebuchet MS"/>
                <a:cs typeface="Trebuchet MS"/>
                <a:sym typeface="Trebuchet MS"/>
              </a:rPr>
              <a:t>= 0.6182 (or skip 1 sequence in division e.g. 55/144 = 0.382)</a:t>
            </a:r>
          </a:p>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23.6% </a:t>
            </a:r>
            <a:r>
              <a:rPr lang="en-US" sz="1800">
                <a:solidFill>
                  <a:schemeClr val="dk1"/>
                </a:solidFill>
                <a:latin typeface="Trebuchet MS"/>
                <a:ea typeface="Trebuchet MS"/>
                <a:cs typeface="Trebuchet MS"/>
                <a:sym typeface="Trebuchet MS"/>
              </a:rPr>
              <a:t>= skip 3 sequences in division e.g. 34/144 = 0.236 (approx.)</a:t>
            </a:r>
          </a:p>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78.6% </a:t>
            </a:r>
            <a:r>
              <a:rPr lang="en-US" sz="1800">
                <a:solidFill>
                  <a:schemeClr val="dk1"/>
                </a:solidFill>
                <a:latin typeface="Trebuchet MS"/>
                <a:ea typeface="Trebuchet MS"/>
                <a:cs typeface="Trebuchet MS"/>
                <a:sym typeface="Trebuchet MS"/>
              </a:rPr>
              <a:t>= √0.618</a:t>
            </a:r>
          </a:p>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127.2% </a:t>
            </a:r>
            <a:r>
              <a:rPr lang="en-US" sz="1800">
                <a:solidFill>
                  <a:schemeClr val="dk1"/>
                </a:solidFill>
                <a:latin typeface="Trebuchet MS"/>
                <a:ea typeface="Trebuchet MS"/>
                <a:cs typeface="Trebuchet MS"/>
                <a:sym typeface="Trebuchet MS"/>
              </a:rPr>
              <a:t>= √1.618</a:t>
            </a:r>
          </a:p>
          <a:p>
            <a:pPr marL="0" marR="0" lvl="0" indent="0" algn="l" rtl="0">
              <a:spcBef>
                <a:spcPts val="0"/>
              </a:spcBef>
              <a:buSzPct val="25000"/>
              <a:buNone/>
            </a:pPr>
            <a:r>
              <a:rPr lang="en-US" sz="1800" u="sng">
                <a:solidFill>
                  <a:schemeClr val="dk1"/>
                </a:solidFill>
                <a:latin typeface="Trebuchet MS"/>
                <a:ea typeface="Trebuchet MS"/>
                <a:cs typeface="Trebuchet MS"/>
                <a:sym typeface="Trebuchet MS"/>
              </a:rPr>
              <a:t>261.8% </a:t>
            </a:r>
            <a:r>
              <a:rPr lang="en-US" sz="1800">
                <a:solidFill>
                  <a:schemeClr val="dk1"/>
                </a:solidFill>
                <a:latin typeface="Trebuchet MS"/>
                <a:ea typeface="Trebuchet MS"/>
                <a:cs typeface="Trebuchet MS"/>
                <a:sym typeface="Trebuchet MS"/>
              </a:rPr>
              <a:t>= 1.6182 or 1.618</a:t>
            </a:r>
          </a:p>
          <a:p>
            <a:pPr marL="0" marR="0" lvl="0" indent="0" algn="l" rtl="0">
              <a:spcBef>
                <a:spcPts val="0"/>
              </a:spcBef>
              <a:buNone/>
            </a:pPr>
            <a:endParaRPr sz="1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0%, 50%, 100% &amp; 200% are not Fibonacci numbers, but are nonetheless used by some traders as they are psychological levels (round numbers)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Shape 862"/>
        <p:cNvGrpSpPr/>
        <p:nvPr/>
      </p:nvGrpSpPr>
      <p:grpSpPr>
        <a:xfrm>
          <a:off x="0" y="0"/>
          <a:ext cx="0" cy="0"/>
          <a:chOff x="0" y="0"/>
          <a:chExt cx="0" cy="0"/>
        </a:xfrm>
      </p:grpSpPr>
      <p:pic>
        <p:nvPicPr>
          <p:cNvPr id="863" name="Shape 863" descr="Chart AUDUSD, W1, 2016.12.15 17:22 UTC, FxPro Financial Services Ltd, MetaTrader 4, Demo"/>
          <p:cNvPicPr preferRelativeResize="0"/>
          <p:nvPr/>
        </p:nvPicPr>
        <p:blipFill rotWithShape="1">
          <a:blip r:embed="rId3">
            <a:alphaModFix/>
          </a:blip>
          <a:srcRect/>
          <a:stretch/>
        </p:blipFill>
        <p:spPr>
          <a:xfrm>
            <a:off x="1304724" y="714725"/>
            <a:ext cx="9696600" cy="5311800"/>
          </a:xfrm>
          <a:prstGeom prst="rect">
            <a:avLst/>
          </a:prstGeom>
          <a:noFill/>
          <a:ln>
            <a:noFill/>
          </a:ln>
        </p:spPr>
      </p:pic>
      <p:pic>
        <p:nvPicPr>
          <p:cNvPr id="864" name="Shape 864"/>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Shape 868"/>
        <p:cNvGrpSpPr/>
        <p:nvPr/>
      </p:nvGrpSpPr>
      <p:grpSpPr>
        <a:xfrm>
          <a:off x="0" y="0"/>
          <a:ext cx="0" cy="0"/>
          <a:chOff x="0" y="0"/>
          <a:chExt cx="0" cy="0"/>
        </a:xfrm>
      </p:grpSpPr>
      <p:sp>
        <p:nvSpPr>
          <p:cNvPr id="869" name="Shape 869"/>
          <p:cNvSpPr txBox="1">
            <a:spLocks noGrp="1"/>
          </p:cNvSpPr>
          <p:nvPr>
            <p:ph type="title"/>
          </p:nvPr>
        </p:nvSpPr>
        <p:spPr>
          <a:xfrm>
            <a:off x="-2" y="2138399"/>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dirty="0">
                <a:solidFill>
                  <a:srgbClr val="262626"/>
                </a:solidFill>
                <a:latin typeface="Trebuchet MS"/>
                <a:ea typeface="Trebuchet MS"/>
                <a:cs typeface="Trebuchet MS"/>
                <a:sym typeface="Trebuchet MS"/>
              </a:rPr>
              <a:t>Thank you for your time!</a:t>
            </a:r>
            <a:br>
              <a:rPr lang="en-US" sz="4000" b="0" i="0" u="none" strike="noStrike" cap="none" dirty="0">
                <a:solidFill>
                  <a:srgbClr val="262626"/>
                </a:solidFill>
                <a:latin typeface="Trebuchet MS"/>
                <a:ea typeface="Trebuchet MS"/>
                <a:cs typeface="Trebuchet MS"/>
                <a:sym typeface="Trebuchet MS"/>
              </a:rPr>
            </a:br>
            <a:br>
              <a:rPr lang="en-US" sz="4000" b="0" i="0" u="none" strike="noStrike" cap="none" dirty="0">
                <a:solidFill>
                  <a:srgbClr val="262626"/>
                </a:solidFill>
                <a:latin typeface="Trebuchet MS"/>
                <a:ea typeface="Trebuchet MS"/>
                <a:cs typeface="Trebuchet MS"/>
                <a:sym typeface="Trebuchet MS"/>
              </a:rPr>
            </a:br>
            <a:endParaRPr lang="en-US" sz="4000" b="0" i="0" u="none" strike="noStrike" cap="none" dirty="0">
              <a:solidFill>
                <a:srgbClr val="262626"/>
              </a:solidFill>
              <a:latin typeface="Trebuchet MS"/>
              <a:ea typeface="Trebuchet MS"/>
              <a:cs typeface="Trebuchet MS"/>
              <a:sym typeface="Trebuchet MS"/>
            </a:endParaRPr>
          </a:p>
        </p:txBody>
      </p:sp>
      <p:pic>
        <p:nvPicPr>
          <p:cNvPr id="870" name="Shape 870"/>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871" name="Shape 871"/>
          <p:cNvSpPr/>
          <p:nvPr/>
        </p:nvSpPr>
        <p:spPr>
          <a:xfrm>
            <a:off x="0" y="3663873"/>
            <a:ext cx="12191998"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u="sng" dirty="0">
                <a:solidFill>
                  <a:schemeClr val="hlink"/>
                </a:solidFill>
                <a:latin typeface="Arial"/>
                <a:ea typeface="Arial"/>
                <a:cs typeface="Arial"/>
                <a:sym typeface="Arial"/>
                <a:hlinkClick r:id="rId4"/>
              </a:rPr>
              <a:t>www.VladimirRibakov.com</a:t>
            </a:r>
            <a:r>
              <a:rPr lang="en-US" sz="2400" dirty="0">
                <a:solidFill>
                  <a:schemeClr val="dk1"/>
                </a:solidFill>
                <a:latin typeface="Arial"/>
                <a:ea typeface="Arial"/>
                <a:cs typeface="Arial"/>
                <a:sym typeface="Aria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98852" y="66155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Some Important Fibonacci Levels</a:t>
            </a:r>
          </a:p>
        </p:txBody>
      </p:sp>
      <p:pic>
        <p:nvPicPr>
          <p:cNvPr id="241" name="Shape 241"/>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242" name="Shape 242"/>
          <p:cNvSpPr/>
          <p:nvPr/>
        </p:nvSpPr>
        <p:spPr>
          <a:xfrm>
            <a:off x="741402" y="1374401"/>
            <a:ext cx="10906896"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a:solidFill>
                  <a:schemeClr val="dk1"/>
                </a:solidFill>
                <a:latin typeface="Trebuchet MS"/>
                <a:ea typeface="Trebuchet MS"/>
                <a:cs typeface="Trebuchet MS"/>
                <a:sym typeface="Trebuchet MS"/>
              </a:rPr>
              <a:t>As seen above there are many fibonacci numbers however traders use and rely on some levels more than the others. Some of the most commonly used levels are:</a:t>
            </a:r>
          </a:p>
        </p:txBody>
      </p:sp>
      <p:sp>
        <p:nvSpPr>
          <p:cNvPr id="243" name="Shape 243"/>
          <p:cNvSpPr/>
          <p:nvPr/>
        </p:nvSpPr>
        <p:spPr>
          <a:xfrm>
            <a:off x="2230875" y="3259165"/>
            <a:ext cx="6096000" cy="138499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r>
              <a:rPr lang="en-US" sz="2800">
                <a:solidFill>
                  <a:schemeClr val="dk1"/>
                </a:solidFill>
                <a:latin typeface="Trebuchet MS"/>
                <a:ea typeface="Trebuchet MS"/>
                <a:cs typeface="Trebuchet MS"/>
                <a:sym typeface="Trebuchet MS"/>
              </a:rPr>
              <a:t>161.8%				50%</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				100%					38.2%</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				61.8%					23.6%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47"/>
        <p:cNvGrpSpPr/>
        <p:nvPr/>
      </p:nvGrpSpPr>
      <p:grpSpPr>
        <a:xfrm>
          <a:off x="0" y="0"/>
          <a:ext cx="0" cy="0"/>
          <a:chOff x="0" y="0"/>
          <a:chExt cx="0" cy="0"/>
        </a:xfrm>
      </p:grpSpPr>
      <p:pic>
        <p:nvPicPr>
          <p:cNvPr id="248" name="Shape 248" descr="Chart GBPUSD, H4, 2017.01.20 14:29 UTC, FxPro Financial Services Ltd, MetaTrader 4, Demo"/>
          <p:cNvPicPr preferRelativeResize="0"/>
          <p:nvPr/>
        </p:nvPicPr>
        <p:blipFill rotWithShape="1">
          <a:blip r:embed="rId3">
            <a:alphaModFix/>
          </a:blip>
          <a:srcRect/>
          <a:stretch/>
        </p:blipFill>
        <p:spPr>
          <a:xfrm>
            <a:off x="1192482" y="690600"/>
            <a:ext cx="10063800" cy="5370300"/>
          </a:xfrm>
          <a:prstGeom prst="rect">
            <a:avLst/>
          </a:prstGeom>
          <a:noFill/>
          <a:ln>
            <a:noFill/>
          </a:ln>
        </p:spPr>
      </p:pic>
      <p:sp>
        <p:nvSpPr>
          <p:cNvPr id="249" name="Shape 249"/>
          <p:cNvSpPr/>
          <p:nvPr/>
        </p:nvSpPr>
        <p:spPr>
          <a:xfrm>
            <a:off x="525291" y="6113467"/>
            <a:ext cx="256698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Fibonacci Retracement</a:t>
            </a:r>
          </a:p>
        </p:txBody>
      </p:sp>
      <p:pic>
        <p:nvPicPr>
          <p:cNvPr id="250" name="Shape 250"/>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
        <p:nvSpPr>
          <p:cNvPr id="251" name="Shape 251"/>
          <p:cNvSpPr/>
          <p:nvPr/>
        </p:nvSpPr>
        <p:spPr>
          <a:xfrm>
            <a:off x="7598285" y="891575"/>
            <a:ext cx="3393663" cy="1077217"/>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600">
                <a:solidFill>
                  <a:schemeClr val="dk1"/>
                </a:solidFill>
                <a:latin typeface="Trebuchet MS"/>
                <a:ea typeface="Trebuchet MS"/>
                <a:cs typeface="Trebuchet MS"/>
                <a:sym typeface="Trebuchet MS"/>
              </a:rPr>
              <a:t>A perfect example of how the “main” (if we can call them that) numbers are well respected</a:t>
            </a:r>
          </a:p>
          <a:p>
            <a:pPr marL="0" marR="0" lvl="0" indent="0" algn="ctr" rtl="0">
              <a:spcBef>
                <a:spcPts val="0"/>
              </a:spcBef>
              <a:buNone/>
            </a:pPr>
            <a:endParaRPr sz="1600">
              <a:solidFill>
                <a:schemeClr val="dk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Fibonacci Retracement &amp; Expansion</a:t>
            </a:r>
          </a:p>
        </p:txBody>
      </p:sp>
      <p:pic>
        <p:nvPicPr>
          <p:cNvPr id="257" name="Shape 257"/>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258" name="Shape 258"/>
          <p:cNvSpPr/>
          <p:nvPr/>
        </p:nvSpPr>
        <p:spPr>
          <a:xfrm>
            <a:off x="2430161" y="2379383"/>
            <a:ext cx="7521145" cy="3416319"/>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400" b="1">
                <a:solidFill>
                  <a:schemeClr val="dk1"/>
                </a:solidFill>
                <a:latin typeface="Trebuchet MS"/>
                <a:ea typeface="Trebuchet MS"/>
                <a:cs typeface="Trebuchet MS"/>
                <a:sym typeface="Trebuchet MS"/>
              </a:rPr>
              <a:t>The Fibonacci retracement</a:t>
            </a:r>
            <a:r>
              <a:rPr lang="en-US" sz="2400">
                <a:solidFill>
                  <a:schemeClr val="dk1"/>
                </a:solidFill>
                <a:latin typeface="Trebuchet MS"/>
                <a:ea typeface="Trebuchet MS"/>
                <a:cs typeface="Trebuchet MS"/>
                <a:sym typeface="Trebuchet MS"/>
              </a:rPr>
              <a:t> tool as the name suggests is used when the price is correcting itself during a trend. The correct way to place the fibonacci retracement is to find a top or bottom (swing) and let the price run. </a:t>
            </a:r>
          </a:p>
          <a:p>
            <a:pPr marL="0" marR="0" lvl="0" indent="0" algn="just" rtl="0">
              <a:spcBef>
                <a:spcPts val="0"/>
              </a:spcBef>
              <a:buNone/>
            </a:pPr>
            <a:endParaRPr sz="24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400">
                <a:solidFill>
                  <a:schemeClr val="dk1"/>
                </a:solidFill>
                <a:latin typeface="Trebuchet MS"/>
                <a:ea typeface="Trebuchet MS"/>
                <a:cs typeface="Trebuchet MS"/>
                <a:sym typeface="Trebuchet MS"/>
              </a:rPr>
              <a:t>Once you see an opposite move, this is where the second point is set. Let’s have a look at an example: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62"/>
        <p:cNvGrpSpPr/>
        <p:nvPr/>
      </p:nvGrpSpPr>
      <p:grpSpPr>
        <a:xfrm>
          <a:off x="0" y="0"/>
          <a:ext cx="0" cy="0"/>
          <a:chOff x="0" y="0"/>
          <a:chExt cx="0" cy="0"/>
        </a:xfrm>
      </p:grpSpPr>
      <p:pic>
        <p:nvPicPr>
          <p:cNvPr id="263" name="Shape 263"/>
          <p:cNvPicPr preferRelativeResize="0"/>
          <p:nvPr/>
        </p:nvPicPr>
        <p:blipFill rotWithShape="1">
          <a:blip r:embed="rId3">
            <a:alphaModFix/>
          </a:blip>
          <a:srcRect/>
          <a:stretch/>
        </p:blipFill>
        <p:spPr>
          <a:xfrm>
            <a:off x="1070374" y="707854"/>
            <a:ext cx="10002000" cy="5337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Fibonacci Retracement &amp; Expansion</a:t>
            </a:r>
          </a:p>
        </p:txBody>
      </p:sp>
      <p:sp>
        <p:nvSpPr>
          <p:cNvPr id="269" name="Shape 269"/>
          <p:cNvSpPr/>
          <p:nvPr/>
        </p:nvSpPr>
        <p:spPr>
          <a:xfrm>
            <a:off x="2401330" y="2346432"/>
            <a:ext cx="7587048" cy="2677656"/>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a:solidFill>
                  <a:schemeClr val="dk1"/>
                </a:solidFill>
                <a:latin typeface="Trebuchet MS"/>
                <a:ea typeface="Trebuchet MS"/>
                <a:cs typeface="Trebuchet MS"/>
                <a:sym typeface="Trebuchet MS"/>
              </a:rPr>
              <a:t>In summary:</a:t>
            </a:r>
          </a:p>
          <a:p>
            <a:pPr marL="0" marR="0" lvl="0" indent="0" algn="just" rtl="0">
              <a:spcBef>
                <a:spcPts val="0"/>
              </a:spcBef>
              <a:buNone/>
            </a:pPr>
            <a:endParaRPr sz="28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800">
                <a:solidFill>
                  <a:schemeClr val="dk1"/>
                </a:solidFill>
                <a:latin typeface="Trebuchet MS"/>
                <a:ea typeface="Trebuchet MS"/>
                <a:cs typeface="Trebuchet MS"/>
                <a:sym typeface="Trebuchet MS"/>
              </a:rPr>
              <a:t>The fibonacci retracement is used to forecast levels to which the price is very likely to correct itself during a trend. Usually used as Entry levels.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Fibonacci Retracement &amp; Expansion</a:t>
            </a:r>
          </a:p>
        </p:txBody>
      </p:sp>
      <p:sp>
        <p:nvSpPr>
          <p:cNvPr id="275" name="Shape 275"/>
          <p:cNvSpPr/>
          <p:nvPr/>
        </p:nvSpPr>
        <p:spPr>
          <a:xfrm>
            <a:off x="2401330" y="2016918"/>
            <a:ext cx="7587048" cy="3970318"/>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b="1">
                <a:solidFill>
                  <a:schemeClr val="dk1"/>
                </a:solidFill>
                <a:latin typeface="Trebuchet MS"/>
                <a:ea typeface="Trebuchet MS"/>
                <a:cs typeface="Trebuchet MS"/>
                <a:sym typeface="Trebuchet MS"/>
              </a:rPr>
              <a:t>Fibonacci Extension</a:t>
            </a:r>
            <a:r>
              <a:rPr lang="en-US" sz="2800">
                <a:solidFill>
                  <a:schemeClr val="dk1"/>
                </a:solidFill>
                <a:latin typeface="Trebuchet MS"/>
                <a:ea typeface="Trebuchet MS"/>
                <a:cs typeface="Trebuchet MS"/>
                <a:sym typeface="Trebuchet MS"/>
              </a:rPr>
              <a:t> on the other hand is used to predict or forecast what levels the price might reach in the direction of the trend. </a:t>
            </a:r>
          </a:p>
          <a:p>
            <a:pPr marL="0" marR="0" lvl="0" indent="0" algn="just" rtl="0">
              <a:spcBef>
                <a:spcPts val="0"/>
              </a:spcBef>
              <a:buNone/>
            </a:pPr>
            <a:endParaRPr sz="28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800">
                <a:solidFill>
                  <a:schemeClr val="dk1"/>
                </a:solidFill>
                <a:latin typeface="Trebuchet MS"/>
                <a:ea typeface="Trebuchet MS"/>
                <a:cs typeface="Trebuchet MS"/>
                <a:sym typeface="Trebuchet MS"/>
              </a:rPr>
              <a:t>The projection is a perfect way to set your targets. It uses 3 reference points on the chart as opposed to the retracement tool. Example: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Fibonacci Retracement &amp; Expansion</a:t>
            </a:r>
          </a:p>
        </p:txBody>
      </p:sp>
      <p:sp>
        <p:nvSpPr>
          <p:cNvPr id="287" name="Shape 287"/>
          <p:cNvSpPr/>
          <p:nvPr/>
        </p:nvSpPr>
        <p:spPr>
          <a:xfrm>
            <a:off x="6561438" y="5708821"/>
            <a:ext cx="729048" cy="222420"/>
          </a:xfrm>
          <a:prstGeom prst="rect">
            <a:avLst/>
          </a:prstGeom>
          <a:noFill/>
          <a:ln w="15875" cap="rnd" cmpd="sng">
            <a:solidFill>
              <a:srgbClr val="507DC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sp>
        <p:nvSpPr>
          <p:cNvPr id="288" name="Shape 288"/>
          <p:cNvSpPr/>
          <p:nvPr/>
        </p:nvSpPr>
        <p:spPr>
          <a:xfrm>
            <a:off x="6561438" y="4166582"/>
            <a:ext cx="729048" cy="222420"/>
          </a:xfrm>
          <a:prstGeom prst="rect">
            <a:avLst/>
          </a:prstGeom>
          <a:noFill/>
          <a:ln w="15875" cap="rnd" cmpd="sng">
            <a:solidFill>
              <a:srgbClr val="507DC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pic>
        <p:nvPicPr>
          <p:cNvPr id="289" name="Shape 289"/>
          <p:cNvPicPr preferRelativeResize="0"/>
          <p:nvPr/>
        </p:nvPicPr>
        <p:blipFill rotWithShape="1">
          <a:blip r:embed="rId3">
            <a:alphaModFix/>
          </a:blip>
          <a:srcRect/>
          <a:stretch/>
        </p:blipFill>
        <p:spPr>
          <a:xfrm>
            <a:off x="1444500" y="709250"/>
            <a:ext cx="9303000" cy="531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293"/>
        <p:cNvGrpSpPr/>
        <p:nvPr/>
      </p:nvGrpSpPr>
      <p:grpSpPr>
        <a:xfrm>
          <a:off x="0" y="0"/>
          <a:ext cx="0" cy="0"/>
          <a:chOff x="0" y="0"/>
          <a:chExt cx="0" cy="0"/>
        </a:xfrm>
      </p:grpSpPr>
      <p:pic>
        <p:nvPicPr>
          <p:cNvPr id="294" name="Shape 294" descr="Fibonacci expansion"/>
          <p:cNvPicPr preferRelativeResize="0"/>
          <p:nvPr/>
        </p:nvPicPr>
        <p:blipFill rotWithShape="1">
          <a:blip r:embed="rId3">
            <a:alphaModFix/>
          </a:blip>
          <a:srcRect/>
          <a:stretch/>
        </p:blipFill>
        <p:spPr>
          <a:xfrm>
            <a:off x="1343748" y="775473"/>
            <a:ext cx="9604800" cy="5239500"/>
          </a:xfrm>
          <a:prstGeom prst="rect">
            <a:avLst/>
          </a:prstGeom>
          <a:noFill/>
          <a:ln>
            <a:noFill/>
          </a:ln>
        </p:spPr>
      </p:pic>
      <p:sp>
        <p:nvSpPr>
          <p:cNvPr id="295" name="Shape 295"/>
          <p:cNvSpPr/>
          <p:nvPr/>
        </p:nvSpPr>
        <p:spPr>
          <a:xfrm>
            <a:off x="6561438" y="5708821"/>
            <a:ext cx="729048" cy="222420"/>
          </a:xfrm>
          <a:prstGeom prst="rect">
            <a:avLst/>
          </a:prstGeom>
          <a:noFill/>
          <a:ln w="15875" cap="rnd" cmpd="sng">
            <a:solidFill>
              <a:srgbClr val="507DC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sp>
        <p:nvSpPr>
          <p:cNvPr id="296" name="Shape 296"/>
          <p:cNvSpPr/>
          <p:nvPr/>
        </p:nvSpPr>
        <p:spPr>
          <a:xfrm>
            <a:off x="6561438" y="4166582"/>
            <a:ext cx="729048" cy="222420"/>
          </a:xfrm>
          <a:prstGeom prst="rect">
            <a:avLst/>
          </a:prstGeom>
          <a:noFill/>
          <a:ln w="15875" cap="rnd" cmpd="sng">
            <a:solidFill>
              <a:srgbClr val="507DC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0" y="1140080"/>
            <a:ext cx="12192000" cy="623746"/>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US" sz="2800" b="0" i="0" u="none" strike="noStrike" cap="none">
                <a:solidFill>
                  <a:schemeClr val="dk1"/>
                </a:solidFill>
                <a:latin typeface="Arial"/>
                <a:ea typeface="Arial"/>
                <a:cs typeface="Arial"/>
                <a:sym typeface="Arial"/>
              </a:rPr>
              <a:t>Who is Vladimir Ribakov?</a:t>
            </a:r>
          </a:p>
        </p:txBody>
      </p:sp>
      <p:sp>
        <p:nvSpPr>
          <p:cNvPr id="170" name="Shape 170"/>
          <p:cNvSpPr/>
          <p:nvPr/>
        </p:nvSpPr>
        <p:spPr>
          <a:xfrm>
            <a:off x="1070917" y="2114084"/>
            <a:ext cx="11121082" cy="2308323"/>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400" b="0" i="0" u="none" strike="noStrike" cap="none">
                <a:solidFill>
                  <a:schemeClr val="dk1"/>
                </a:solidFill>
                <a:latin typeface="Arial"/>
                <a:ea typeface="Arial"/>
                <a:cs typeface="Arial"/>
                <a:sym typeface="Arial"/>
              </a:rPr>
              <a:t>Full Time Trader</a:t>
            </a:r>
          </a:p>
          <a:p>
            <a:pPr marL="285750" marR="0" lvl="0" indent="-285750" algn="l" rtl="0">
              <a:spcBef>
                <a:spcPts val="0"/>
              </a:spcBef>
              <a:buClr>
                <a:schemeClr val="dk1"/>
              </a:buClr>
              <a:buSzPct val="100000"/>
              <a:buFont typeface="Arial"/>
              <a:buChar char="•"/>
            </a:pPr>
            <a:r>
              <a:rPr lang="en-US" sz="2400" b="0" i="0" u="none" strike="noStrike" cap="none">
                <a:solidFill>
                  <a:schemeClr val="dk1"/>
                </a:solidFill>
                <a:latin typeface="Arial"/>
                <a:ea typeface="Arial"/>
                <a:cs typeface="Arial"/>
                <a:sym typeface="Arial"/>
              </a:rPr>
              <a:t>Personal Forex Mentor</a:t>
            </a:r>
          </a:p>
          <a:p>
            <a:pPr marL="285750" marR="0" lvl="0" indent="-285750" algn="l" rtl="0">
              <a:spcBef>
                <a:spcPts val="0"/>
              </a:spcBef>
              <a:buClr>
                <a:schemeClr val="dk1"/>
              </a:buClr>
              <a:buSzPct val="100000"/>
              <a:buFont typeface="Arial"/>
              <a:buChar char="•"/>
            </a:pPr>
            <a:r>
              <a:rPr lang="en-US" sz="2400" b="0" i="0" u="none" strike="noStrike" cap="none">
                <a:solidFill>
                  <a:schemeClr val="dk1"/>
                </a:solidFill>
                <a:latin typeface="Arial"/>
                <a:ea typeface="Arial"/>
                <a:cs typeface="Arial"/>
                <a:sym typeface="Arial"/>
              </a:rPr>
              <a:t>Owner of the online forex club “Vladimir Forex Signals”</a:t>
            </a:r>
          </a:p>
          <a:p>
            <a:pPr marL="285750" marR="0" lvl="0" indent="-285750" algn="l" rtl="0">
              <a:spcBef>
                <a:spcPts val="0"/>
              </a:spcBef>
              <a:buClr>
                <a:schemeClr val="dk1"/>
              </a:buClr>
              <a:buSzPct val="100000"/>
              <a:buFont typeface="Arial"/>
              <a:buChar char="•"/>
            </a:pPr>
            <a:r>
              <a:rPr lang="en-US" sz="2400" b="0" i="0" u="none" strike="noStrike" cap="none">
                <a:solidFill>
                  <a:schemeClr val="dk1"/>
                </a:solidFill>
                <a:latin typeface="Arial"/>
                <a:ea typeface="Arial"/>
                <a:cs typeface="Arial"/>
                <a:sym typeface="Arial"/>
              </a:rPr>
              <a:t>Formal Hedge Fund Trader</a:t>
            </a:r>
          </a:p>
          <a:p>
            <a:pPr marL="285750" marR="0" lvl="0" indent="-285750" algn="l" rtl="0">
              <a:spcBef>
                <a:spcPts val="0"/>
              </a:spcBef>
              <a:buClr>
                <a:schemeClr val="dk1"/>
              </a:buClr>
              <a:buSzPct val="100000"/>
              <a:buFont typeface="Arial"/>
              <a:buChar char="•"/>
            </a:pPr>
            <a:r>
              <a:rPr lang="en-US" sz="2400" b="0" i="0" u="none" strike="noStrike" cap="none">
                <a:solidFill>
                  <a:schemeClr val="dk1"/>
                </a:solidFill>
                <a:latin typeface="Arial"/>
                <a:ea typeface="Arial"/>
                <a:cs typeface="Arial"/>
                <a:sym typeface="Arial"/>
              </a:rPr>
              <a:t>Consultant for hedge Fund Houses and Banks</a:t>
            </a:r>
          </a:p>
          <a:p>
            <a:pPr marL="285750" marR="0" lvl="0" indent="-285750" algn="l" rtl="0">
              <a:spcBef>
                <a:spcPts val="0"/>
              </a:spcBef>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171" name="Shape 171"/>
          <p:cNvSpPr/>
          <p:nvPr/>
        </p:nvSpPr>
        <p:spPr>
          <a:xfrm>
            <a:off x="0" y="4870103"/>
            <a:ext cx="12191998"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sng" strike="noStrike" cap="none">
                <a:solidFill>
                  <a:schemeClr val="hlink"/>
                </a:solidFill>
                <a:latin typeface="Arial"/>
                <a:ea typeface="Arial"/>
                <a:cs typeface="Arial"/>
                <a:sym typeface="Arial"/>
                <a:hlinkClick r:id="rId3"/>
              </a:rPr>
              <a:t>www.VladimirRibakov.com</a:t>
            </a:r>
            <a:r>
              <a:rPr lang="en-US" sz="2400" b="0" i="0" u="none" strike="noStrike" cap="none">
                <a:solidFill>
                  <a:schemeClr val="dk1"/>
                </a:solidFill>
                <a:latin typeface="Arial"/>
                <a:ea typeface="Arial"/>
                <a:cs typeface="Arial"/>
                <a:sym typeface="Aria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300"/>
        <p:cNvGrpSpPr/>
        <p:nvPr/>
      </p:nvGrpSpPr>
      <p:grpSpPr>
        <a:xfrm>
          <a:off x="0" y="0"/>
          <a:ext cx="0" cy="0"/>
          <a:chOff x="0" y="0"/>
          <a:chExt cx="0" cy="0"/>
        </a:xfrm>
      </p:grpSpPr>
      <p:sp>
        <p:nvSpPr>
          <p:cNvPr id="301" name="Shape 301"/>
          <p:cNvSpPr/>
          <p:nvPr/>
        </p:nvSpPr>
        <p:spPr>
          <a:xfrm>
            <a:off x="2401330" y="2346432"/>
            <a:ext cx="7587048" cy="1384995"/>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a:solidFill>
                  <a:schemeClr val="dk1"/>
                </a:solidFill>
                <a:latin typeface="Trebuchet MS"/>
                <a:ea typeface="Trebuchet MS"/>
                <a:cs typeface="Trebuchet MS"/>
                <a:sym typeface="Trebuchet MS"/>
              </a:rPr>
              <a:t>Now that you have an idea what Fibonacci Retracement and Expansion is we can move 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305"/>
        <p:cNvGrpSpPr/>
        <p:nvPr/>
      </p:nvGrpSpPr>
      <p:grpSpPr>
        <a:xfrm>
          <a:off x="0" y="0"/>
          <a:ext cx="0" cy="0"/>
          <a:chOff x="0" y="0"/>
          <a:chExt cx="0" cy="0"/>
        </a:xfrm>
      </p:grpSpPr>
      <p:sp>
        <p:nvSpPr>
          <p:cNvPr id="306" name="Shape 306"/>
          <p:cNvSpPr/>
          <p:nvPr/>
        </p:nvSpPr>
        <p:spPr>
          <a:xfrm>
            <a:off x="2475471" y="2964269"/>
            <a:ext cx="7587048" cy="132343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a:solidFill>
                  <a:schemeClr val="dk1"/>
                </a:solidFill>
                <a:latin typeface="Trebuchet MS"/>
                <a:ea typeface="Trebuchet MS"/>
                <a:cs typeface="Trebuchet MS"/>
                <a:sym typeface="Trebuchet MS"/>
              </a:rPr>
              <a:t>CYCLES IN THE MARKETS</a:t>
            </a:r>
            <a:br>
              <a:rPr lang="en-US" sz="4000">
                <a:solidFill>
                  <a:schemeClr val="dk1"/>
                </a:solidFill>
                <a:latin typeface="Trebuchet MS"/>
                <a:ea typeface="Trebuchet MS"/>
                <a:cs typeface="Trebuchet MS"/>
                <a:sym typeface="Trebuchet MS"/>
              </a:rPr>
            </a:br>
            <a:endParaRPr lang="en-US" sz="4000">
              <a:solidFill>
                <a:schemeClr val="dk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What Are Cycles?</a:t>
            </a:r>
          </a:p>
        </p:txBody>
      </p:sp>
      <p:pic>
        <p:nvPicPr>
          <p:cNvPr id="312" name="Shape 312"/>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313" name="Shape 313"/>
          <p:cNvSpPr/>
          <p:nvPr/>
        </p:nvSpPr>
        <p:spPr>
          <a:xfrm>
            <a:off x="683741" y="1876218"/>
            <a:ext cx="11607112" cy="3348481"/>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buClr>
                <a:schemeClr val="dk1"/>
              </a:buClr>
              <a:buSzPct val="100000"/>
              <a:buFont typeface="Arial"/>
              <a:buChar char="•"/>
            </a:pPr>
            <a:r>
              <a:rPr lang="en-US" sz="2400">
                <a:solidFill>
                  <a:schemeClr val="dk1"/>
                </a:solidFill>
                <a:latin typeface="Trebuchet MS"/>
                <a:ea typeface="Trebuchet MS"/>
                <a:cs typeface="Trebuchet MS"/>
                <a:sym typeface="Trebuchet MS"/>
              </a:rPr>
              <a:t>Cycles are </a:t>
            </a:r>
            <a:r>
              <a:rPr lang="en-US" sz="2400" b="1" u="sng">
                <a:solidFill>
                  <a:schemeClr val="dk1"/>
                </a:solidFill>
                <a:latin typeface="Trebuchet MS"/>
                <a:ea typeface="Trebuchet MS"/>
                <a:cs typeface="Trebuchet MS"/>
                <a:sym typeface="Trebuchet MS"/>
              </a:rPr>
              <a:t>NOT</a:t>
            </a:r>
            <a:r>
              <a:rPr lang="en-US" sz="2400">
                <a:solidFill>
                  <a:schemeClr val="dk1"/>
                </a:solidFill>
                <a:latin typeface="Trebuchet MS"/>
                <a:ea typeface="Trebuchet MS"/>
                <a:cs typeface="Trebuchet MS"/>
                <a:sym typeface="Trebuchet MS"/>
              </a:rPr>
              <a:t> a trading strategy.</a:t>
            </a:r>
          </a:p>
          <a:p>
            <a:pPr marL="342900" marR="0" lvl="0" indent="-342900" algn="l" rtl="0">
              <a:lnSpc>
                <a:spcPct val="150000"/>
              </a:lnSpc>
              <a:spcBef>
                <a:spcPts val="0"/>
              </a:spcBef>
              <a:buClr>
                <a:schemeClr val="dk1"/>
              </a:buClr>
              <a:buSzPct val="100000"/>
              <a:buFont typeface="Arial"/>
              <a:buChar char="•"/>
            </a:pPr>
            <a:r>
              <a:rPr lang="en-US" sz="2400">
                <a:solidFill>
                  <a:schemeClr val="dk1"/>
                </a:solidFill>
                <a:latin typeface="Trebuchet MS"/>
                <a:ea typeface="Trebuchet MS"/>
                <a:cs typeface="Trebuchet MS"/>
                <a:sym typeface="Trebuchet MS"/>
              </a:rPr>
              <a:t>Cycles show where the BIG money is and where it goes.</a:t>
            </a:r>
          </a:p>
          <a:p>
            <a:pPr marL="342900" marR="0" lvl="0" indent="-342900" algn="l" rtl="0">
              <a:lnSpc>
                <a:spcPct val="150000"/>
              </a:lnSpc>
              <a:spcBef>
                <a:spcPts val="0"/>
              </a:spcBef>
              <a:buClr>
                <a:schemeClr val="dk1"/>
              </a:buClr>
              <a:buSzPct val="100000"/>
              <a:buFont typeface="Arial"/>
              <a:buChar char="•"/>
            </a:pPr>
            <a:r>
              <a:rPr lang="en-US" sz="2400">
                <a:solidFill>
                  <a:schemeClr val="dk1"/>
                </a:solidFill>
                <a:latin typeface="Trebuchet MS"/>
                <a:ea typeface="Trebuchet MS"/>
                <a:cs typeface="Trebuchet MS"/>
                <a:sym typeface="Trebuchet MS"/>
              </a:rPr>
              <a:t>Cycles simply give you the </a:t>
            </a:r>
            <a:r>
              <a:rPr lang="en-US" sz="2400" b="1" u="sng">
                <a:solidFill>
                  <a:schemeClr val="dk1"/>
                </a:solidFill>
                <a:latin typeface="Trebuchet MS"/>
                <a:ea typeface="Trebuchet MS"/>
                <a:cs typeface="Trebuchet MS"/>
                <a:sym typeface="Trebuchet MS"/>
              </a:rPr>
              <a:t>direction</a:t>
            </a:r>
            <a:r>
              <a:rPr lang="en-US" sz="2400">
                <a:solidFill>
                  <a:schemeClr val="dk1"/>
                </a:solidFill>
                <a:latin typeface="Trebuchet MS"/>
                <a:ea typeface="Trebuchet MS"/>
                <a:cs typeface="Trebuchet MS"/>
                <a:sym typeface="Trebuchet MS"/>
              </a:rPr>
              <a:t> in which you should trade. </a:t>
            </a:r>
          </a:p>
          <a:p>
            <a:pPr marL="342900" marR="0" lvl="0" indent="-342900" algn="l" rtl="0">
              <a:lnSpc>
                <a:spcPct val="150000"/>
              </a:lnSpc>
              <a:spcBef>
                <a:spcPts val="0"/>
              </a:spcBef>
              <a:buClr>
                <a:schemeClr val="dk1"/>
              </a:buClr>
              <a:buSzPct val="100000"/>
              <a:buFont typeface="Arial"/>
              <a:buChar char="•"/>
            </a:pPr>
            <a:r>
              <a:rPr lang="en-US" sz="2400" b="1" u="sng">
                <a:solidFill>
                  <a:schemeClr val="dk1"/>
                </a:solidFill>
                <a:latin typeface="Trebuchet MS"/>
                <a:ea typeface="Trebuchet MS"/>
                <a:cs typeface="Trebuchet MS"/>
                <a:sym typeface="Trebuchet MS"/>
              </a:rPr>
              <a:t>Any</a:t>
            </a:r>
            <a:r>
              <a:rPr lang="en-US" sz="2400" b="1">
                <a:solidFill>
                  <a:schemeClr val="dk1"/>
                </a:solidFill>
                <a:latin typeface="Trebuchet MS"/>
                <a:ea typeface="Trebuchet MS"/>
                <a:cs typeface="Trebuchet MS"/>
                <a:sym typeface="Trebuchet MS"/>
              </a:rPr>
              <a:t> </a:t>
            </a:r>
            <a:r>
              <a:rPr lang="en-US" sz="2400">
                <a:solidFill>
                  <a:schemeClr val="dk1"/>
                </a:solidFill>
                <a:latin typeface="Trebuchet MS"/>
                <a:ea typeface="Trebuchet MS"/>
                <a:cs typeface="Trebuchet MS"/>
                <a:sym typeface="Trebuchet MS"/>
              </a:rPr>
              <a:t>trading strategy could be applied along with the cycles.</a:t>
            </a:r>
          </a:p>
          <a:p>
            <a:pPr marL="342900" marR="0" lvl="0" indent="-342900" algn="l" rtl="0">
              <a:lnSpc>
                <a:spcPct val="150000"/>
              </a:lnSpc>
              <a:spcBef>
                <a:spcPts val="0"/>
              </a:spcBef>
              <a:buClr>
                <a:schemeClr val="dk1"/>
              </a:buClr>
              <a:buSzPct val="100000"/>
              <a:buFont typeface="Arial"/>
              <a:buChar char="•"/>
            </a:pPr>
            <a:r>
              <a:rPr lang="en-US" sz="2400">
                <a:solidFill>
                  <a:schemeClr val="dk1"/>
                </a:solidFill>
                <a:latin typeface="Trebuchet MS"/>
                <a:ea typeface="Trebuchet MS"/>
                <a:cs typeface="Trebuchet MS"/>
                <a:sym typeface="Trebuchet MS"/>
              </a:rPr>
              <a:t>Cycles are more powerful on the higher time frames.</a:t>
            </a:r>
          </a:p>
          <a:p>
            <a:pPr marL="342900" marR="0" lvl="0" indent="-342900" algn="l" rtl="0">
              <a:lnSpc>
                <a:spcPct val="150000"/>
              </a:lnSpc>
              <a:spcBef>
                <a:spcPts val="0"/>
              </a:spcBef>
              <a:buClr>
                <a:schemeClr val="dk1"/>
              </a:buClr>
              <a:buSzPct val="100000"/>
              <a:buFont typeface="Arial"/>
              <a:buChar char="•"/>
            </a:pPr>
            <a:r>
              <a:rPr lang="en-US" sz="2400">
                <a:solidFill>
                  <a:schemeClr val="dk1"/>
                </a:solidFill>
                <a:latin typeface="Trebuchet MS"/>
                <a:ea typeface="Trebuchet MS"/>
                <a:cs typeface="Trebuchet MS"/>
                <a:sym typeface="Trebuchet MS"/>
              </a:rPr>
              <a:t>Cycles allow us to catch amazing R:R Ratio trades.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Why Do Cycles Appear ?</a:t>
            </a:r>
          </a:p>
        </p:txBody>
      </p:sp>
      <p:pic>
        <p:nvPicPr>
          <p:cNvPr id="319" name="Shape 319"/>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320" name="Shape 320"/>
          <p:cNvSpPr/>
          <p:nvPr/>
        </p:nvSpPr>
        <p:spPr>
          <a:xfrm>
            <a:off x="296576" y="1652016"/>
            <a:ext cx="11607112" cy="3891192"/>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Cycles could be called in many names. </a:t>
            </a:r>
          </a:p>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Cycles are created with the BIG money. Cycles ends when BIG money options expire and Cycles are created when BIG money writes an option or plan.</a:t>
            </a:r>
          </a:p>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When there is a Cycle on the chart, chances are “smart money” is involved.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Types Of Cycles</a:t>
            </a:r>
          </a:p>
        </p:txBody>
      </p:sp>
      <p:pic>
        <p:nvPicPr>
          <p:cNvPr id="326" name="Shape 32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327" name="Shape 327"/>
          <p:cNvSpPr/>
          <p:nvPr/>
        </p:nvSpPr>
        <p:spPr>
          <a:xfrm>
            <a:off x="914399" y="1596791"/>
            <a:ext cx="11607112" cy="3539430"/>
          </a:xfrm>
          <a:prstGeom prst="rect">
            <a:avLst/>
          </a:prstGeom>
          <a:noFill/>
          <a:ln>
            <a:noFill/>
          </a:ln>
        </p:spPr>
        <p:txBody>
          <a:bodyPr lIns="91425" tIns="45700" rIns="91425" bIns="45700" anchor="t" anchorCtr="0">
            <a:noAutofit/>
          </a:bodyPr>
          <a:lstStyle/>
          <a:p>
            <a:pPr marL="0" marR="0" lvl="0" indent="0" algn="l" rtl="0">
              <a:lnSpc>
                <a:spcPct val="200000"/>
              </a:lnSpc>
              <a:spcBef>
                <a:spcPts val="0"/>
              </a:spcBef>
              <a:buSzPct val="25000"/>
              <a:buNone/>
            </a:pPr>
            <a:r>
              <a:rPr lang="en-US" sz="2800">
                <a:solidFill>
                  <a:schemeClr val="dk1"/>
                </a:solidFill>
                <a:latin typeface="Trebuchet MS"/>
                <a:ea typeface="Trebuchet MS"/>
                <a:cs typeface="Trebuchet MS"/>
                <a:sym typeface="Trebuchet MS"/>
              </a:rPr>
              <a:t>There are 3 main types of cycles + Range Cycles:</a:t>
            </a:r>
          </a:p>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Double </a:t>
            </a:r>
          </a:p>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Triple </a:t>
            </a:r>
          </a:p>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Special</a:t>
            </a:r>
          </a:p>
          <a:p>
            <a:pPr marL="342900" marR="0" lvl="0" indent="-342900" algn="l" rtl="0">
              <a:lnSpc>
                <a:spcPct val="150000"/>
              </a:lnSpc>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Range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333" name="Shape 333"/>
          <p:cNvPicPr preferRelativeResize="0"/>
          <p:nvPr/>
        </p:nvPicPr>
        <p:blipFill rotWithShape="1">
          <a:blip r:embed="rId4">
            <a:alphaModFix/>
          </a:blip>
          <a:srcRect r="5185"/>
          <a:stretch/>
        </p:blipFill>
        <p:spPr>
          <a:xfrm>
            <a:off x="2285973" y="774700"/>
            <a:ext cx="6926120" cy="4731154"/>
          </a:xfrm>
          <a:prstGeom prst="rect">
            <a:avLst/>
          </a:prstGeom>
          <a:noFill/>
          <a:ln>
            <a:noFill/>
          </a:ln>
          <a:effectLst>
            <a:outerShdw blurRad="190500" algn="tl" rotWithShape="0">
              <a:srgbClr val="000000">
                <a:alpha val="69803"/>
              </a:srgbClr>
            </a:outerShdw>
          </a:effectLst>
        </p:spPr>
      </p:pic>
      <p:sp>
        <p:nvSpPr>
          <p:cNvPr id="334" name="Shape 334"/>
          <p:cNvSpPr txBox="1">
            <a:spLocks noGrp="1"/>
          </p:cNvSpPr>
          <p:nvPr>
            <p:ph type="body" idx="1"/>
          </p:nvPr>
        </p:nvSpPr>
        <p:spPr>
          <a:xfrm>
            <a:off x="2521823" y="5002998"/>
            <a:ext cx="8246697" cy="6984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2800" b="0" i="0" u="none" strike="noStrike" cap="none">
                <a:solidFill>
                  <a:schemeClr val="dk1"/>
                </a:solidFill>
                <a:latin typeface="Trebuchet MS"/>
                <a:ea typeface="Trebuchet MS"/>
                <a:cs typeface="Trebuchet MS"/>
                <a:sym typeface="Trebuchet MS"/>
              </a:rPr>
              <a:t>Double               Special               Triple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Double Cycle</a:t>
            </a:r>
          </a:p>
        </p:txBody>
      </p:sp>
      <p:pic>
        <p:nvPicPr>
          <p:cNvPr id="340" name="Shape 340"/>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341" name="Shape 341"/>
          <p:cNvSpPr/>
          <p:nvPr/>
        </p:nvSpPr>
        <p:spPr>
          <a:xfrm>
            <a:off x="840258" y="3005460"/>
            <a:ext cx="11607112" cy="1384995"/>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Ideally it consists of 2 equal waves.</a:t>
            </a:r>
            <a:br>
              <a:rPr lang="en-US" sz="2800">
                <a:solidFill>
                  <a:schemeClr val="dk1"/>
                </a:solidFill>
                <a:latin typeface="Trebuchet MS"/>
                <a:ea typeface="Trebuchet MS"/>
                <a:cs typeface="Trebuchet MS"/>
                <a:sym typeface="Trebuchet MS"/>
              </a:rPr>
            </a:br>
            <a:endParaRPr lang="en-US" sz="280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The 2 waves could vary in shape and duration.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Double Cycle Variations</a:t>
            </a:r>
          </a:p>
        </p:txBody>
      </p:sp>
      <p:pic>
        <p:nvPicPr>
          <p:cNvPr id="347" name="Shape 347"/>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348" name="Shape 348"/>
          <p:cNvPicPr preferRelativeResize="0"/>
          <p:nvPr/>
        </p:nvPicPr>
        <p:blipFill rotWithShape="1">
          <a:blip r:embed="rId4">
            <a:alphaModFix/>
          </a:blip>
          <a:srcRect l="5869" t="4830" r="16395" b="28643"/>
          <a:stretch/>
        </p:blipFill>
        <p:spPr>
          <a:xfrm>
            <a:off x="1963874" y="2001119"/>
            <a:ext cx="8414794" cy="350712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74140" y="3038931"/>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Now let’s check out a few examples</a:t>
            </a:r>
          </a:p>
        </p:txBody>
      </p:sp>
      <p:pic>
        <p:nvPicPr>
          <p:cNvPr id="354" name="Shape 354"/>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3">
            <a:alphaModFix/>
          </a:blip>
          <a:srcRect l="36535" b="49231"/>
          <a:stretch/>
        </p:blipFill>
        <p:spPr>
          <a:xfrm>
            <a:off x="1576351" y="1395715"/>
            <a:ext cx="9308348" cy="4305201"/>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1499758" y="1774569"/>
            <a:ext cx="8534399" cy="62374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Arial"/>
              <a:buNone/>
            </a:pPr>
            <a:r>
              <a:rPr lang="en-US" sz="2800" b="0" i="0" u="none" strike="noStrike" cap="none">
                <a:solidFill>
                  <a:srgbClr val="262626"/>
                </a:solidFill>
                <a:latin typeface="Arial"/>
                <a:ea typeface="Arial"/>
                <a:cs typeface="Arial"/>
                <a:sym typeface="Arial"/>
              </a:rPr>
              <a:t>Today I will talk about:</a:t>
            </a:r>
          </a:p>
        </p:txBody>
      </p:sp>
      <p:sp>
        <p:nvSpPr>
          <p:cNvPr id="177" name="Shape 177"/>
          <p:cNvSpPr txBox="1">
            <a:spLocks noGrp="1"/>
          </p:cNvSpPr>
          <p:nvPr>
            <p:ph type="body" idx="1"/>
          </p:nvPr>
        </p:nvSpPr>
        <p:spPr>
          <a:xfrm>
            <a:off x="684210" y="2643825"/>
            <a:ext cx="10172841" cy="265310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4800" b="0" i="0" u="none" strike="noStrike" cap="none">
                <a:solidFill>
                  <a:schemeClr val="dk1"/>
                </a:solidFill>
                <a:latin typeface="Trebuchet MS"/>
                <a:ea typeface="Trebuchet MS"/>
                <a:cs typeface="Trebuchet MS"/>
                <a:sym typeface="Trebuchet MS"/>
              </a:rPr>
              <a:t>THE ART OF CYCLES</a:t>
            </a:r>
          </a:p>
        </p:txBody>
      </p:sp>
      <p:pic>
        <p:nvPicPr>
          <p:cNvPr id="178" name="Shape 178"/>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63"/>
        <p:cNvGrpSpPr/>
        <p:nvPr/>
      </p:nvGrpSpPr>
      <p:grpSpPr>
        <a:xfrm>
          <a:off x="0" y="0"/>
          <a:ext cx="0" cy="0"/>
          <a:chOff x="0" y="0"/>
          <a:chExt cx="0" cy="0"/>
        </a:xfrm>
      </p:grpSpPr>
      <p:pic>
        <p:nvPicPr>
          <p:cNvPr id="364" name="Shape 364"/>
          <p:cNvPicPr preferRelativeResize="0"/>
          <p:nvPr/>
        </p:nvPicPr>
        <p:blipFill rotWithShape="1">
          <a:blip r:embed="rId3">
            <a:alphaModFix/>
          </a:blip>
          <a:srcRect r="16905"/>
          <a:stretch/>
        </p:blipFill>
        <p:spPr>
          <a:xfrm>
            <a:off x="1592741" y="1767966"/>
            <a:ext cx="9436775" cy="3218685"/>
          </a:xfrm>
          <a:prstGeom prst="rect">
            <a:avLst/>
          </a:prstGeom>
          <a:noFill/>
          <a:ln>
            <a:noFill/>
          </a:ln>
        </p:spPr>
      </p:pic>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68"/>
        <p:cNvGrpSpPr/>
        <p:nvPr/>
      </p:nvGrpSpPr>
      <p:grpSpPr>
        <a:xfrm>
          <a:off x="0" y="0"/>
          <a:ext cx="0" cy="0"/>
          <a:chOff x="0" y="0"/>
          <a:chExt cx="0" cy="0"/>
        </a:xfrm>
      </p:grpSpPr>
      <p:pic>
        <p:nvPicPr>
          <p:cNvPr id="369" name="Shape 369"/>
          <p:cNvPicPr preferRelativeResize="0"/>
          <p:nvPr/>
        </p:nvPicPr>
        <p:blipFill rotWithShape="1">
          <a:blip r:embed="rId3">
            <a:alphaModFix/>
          </a:blip>
          <a:srcRect r="16905"/>
          <a:stretch/>
        </p:blipFill>
        <p:spPr>
          <a:xfrm>
            <a:off x="1493886" y="1726777"/>
            <a:ext cx="9436775" cy="3218685"/>
          </a:xfrm>
          <a:prstGeom prst="rect">
            <a:avLst/>
          </a:prstGeom>
          <a:noFill/>
          <a:ln>
            <a:noFill/>
          </a:ln>
        </p:spPr>
      </p:pic>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73"/>
        <p:cNvGrpSpPr/>
        <p:nvPr/>
      </p:nvGrpSpPr>
      <p:grpSpPr>
        <a:xfrm>
          <a:off x="0" y="0"/>
          <a:ext cx="0" cy="0"/>
          <a:chOff x="0" y="0"/>
          <a:chExt cx="0" cy="0"/>
        </a:xfrm>
      </p:grpSpPr>
      <p:pic>
        <p:nvPicPr>
          <p:cNvPr id="374" name="Shape 374"/>
          <p:cNvPicPr preferRelativeResize="0"/>
          <p:nvPr/>
        </p:nvPicPr>
        <p:blipFill rotWithShape="1">
          <a:blip r:embed="rId3">
            <a:alphaModFix/>
          </a:blip>
          <a:srcRect/>
          <a:stretch/>
        </p:blipFill>
        <p:spPr>
          <a:xfrm>
            <a:off x="1829213" y="1250262"/>
            <a:ext cx="8522536" cy="4334993"/>
          </a:xfrm>
          <a:prstGeom prst="rect">
            <a:avLst/>
          </a:prstGeom>
          <a:noFill/>
          <a:ln>
            <a:noFill/>
          </a:ln>
        </p:spPr>
      </p:pic>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Shape 378"/>
        <p:cNvGrpSpPr/>
        <p:nvPr/>
      </p:nvGrpSpPr>
      <p:grpSpPr>
        <a:xfrm>
          <a:off x="0" y="0"/>
          <a:ext cx="0" cy="0"/>
          <a:chOff x="0" y="0"/>
          <a:chExt cx="0" cy="0"/>
        </a:xfrm>
      </p:grpSpPr>
      <p:pic>
        <p:nvPicPr>
          <p:cNvPr id="379" name="Shape 379"/>
          <p:cNvPicPr preferRelativeResize="0"/>
          <p:nvPr/>
        </p:nvPicPr>
        <p:blipFill rotWithShape="1">
          <a:blip r:embed="rId3">
            <a:alphaModFix/>
          </a:blip>
          <a:srcRect/>
          <a:stretch/>
        </p:blipFill>
        <p:spPr>
          <a:xfrm>
            <a:off x="1806632" y="1761861"/>
            <a:ext cx="9113187" cy="3615148"/>
          </a:xfrm>
          <a:prstGeom prst="rect">
            <a:avLst/>
          </a:prstGeom>
          <a:noFill/>
          <a:ln>
            <a:noFill/>
          </a:ln>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a:stretch/>
        </p:blipFill>
        <p:spPr>
          <a:xfrm>
            <a:off x="2005886" y="1533780"/>
            <a:ext cx="8065883" cy="3702568"/>
          </a:xfrm>
          <a:prstGeom prst="rect">
            <a:avLst/>
          </a:prstGeom>
          <a:noFill/>
          <a:ln>
            <a:noFill/>
          </a:ln>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388"/>
        <p:cNvGrpSpPr/>
        <p:nvPr/>
      </p:nvGrpSpPr>
      <p:grpSpPr>
        <a:xfrm>
          <a:off x="0" y="0"/>
          <a:ext cx="0" cy="0"/>
          <a:chOff x="0" y="0"/>
          <a:chExt cx="0" cy="0"/>
        </a:xfrm>
      </p:grpSpPr>
      <p:pic>
        <p:nvPicPr>
          <p:cNvPr id="389" name="Shape 389"/>
          <p:cNvPicPr preferRelativeResize="0"/>
          <p:nvPr/>
        </p:nvPicPr>
        <p:blipFill rotWithShape="1">
          <a:blip r:embed="rId3">
            <a:alphaModFix/>
          </a:blip>
          <a:srcRect/>
          <a:stretch/>
        </p:blipFill>
        <p:spPr>
          <a:xfrm>
            <a:off x="2660358" y="1683748"/>
            <a:ext cx="7073246" cy="3640720"/>
          </a:xfrm>
          <a:prstGeom prst="rect">
            <a:avLst/>
          </a:prstGeom>
          <a:noFill/>
          <a:ln>
            <a:noFill/>
          </a:ln>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2589211" y="2133600"/>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None/>
            </a:pPr>
            <a:endParaRPr sz="1800" b="0" i="0" u="none" strike="noStrike" cap="none">
              <a:solidFill>
                <a:srgbClr val="3F3F3F"/>
              </a:solidFill>
              <a:latin typeface="Trebuchet MS"/>
              <a:ea typeface="Trebuchet MS"/>
              <a:cs typeface="Trebuchet MS"/>
              <a:sym typeface="Trebuchet MS"/>
            </a:endParaRPr>
          </a:p>
        </p:txBody>
      </p:sp>
      <p:pic>
        <p:nvPicPr>
          <p:cNvPr id="395" name="Shape 395"/>
          <p:cNvPicPr preferRelativeResize="0"/>
          <p:nvPr/>
        </p:nvPicPr>
        <p:blipFill rotWithShape="1">
          <a:blip r:embed="rId3">
            <a:alphaModFix/>
          </a:blip>
          <a:srcRect/>
          <a:stretch/>
        </p:blipFill>
        <p:spPr>
          <a:xfrm>
            <a:off x="2259127" y="1547970"/>
            <a:ext cx="8020744" cy="4142780"/>
          </a:xfrm>
          <a:prstGeom prst="rect">
            <a:avLst/>
          </a:prstGeom>
          <a:noFill/>
          <a:ln>
            <a:noFill/>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399"/>
        <p:cNvGrpSpPr/>
        <p:nvPr/>
      </p:nvGrpSpPr>
      <p:grpSpPr>
        <a:xfrm>
          <a:off x="0" y="0"/>
          <a:ext cx="0" cy="0"/>
          <a:chOff x="0" y="0"/>
          <a:chExt cx="0" cy="0"/>
        </a:xfrm>
      </p:grpSpPr>
      <p:pic>
        <p:nvPicPr>
          <p:cNvPr id="400" name="Shape 400"/>
          <p:cNvPicPr preferRelativeResize="0"/>
          <p:nvPr/>
        </p:nvPicPr>
        <p:blipFill rotWithShape="1">
          <a:blip r:embed="rId3">
            <a:alphaModFix/>
          </a:blip>
          <a:srcRect/>
          <a:stretch/>
        </p:blipFill>
        <p:spPr>
          <a:xfrm>
            <a:off x="2094369" y="1245301"/>
            <a:ext cx="8429708" cy="4266777"/>
          </a:xfrm>
          <a:prstGeom prst="rect">
            <a:avLst/>
          </a:prstGeom>
          <a:noFill/>
          <a:ln>
            <a:noFill/>
          </a:ln>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Triple Cycle</a:t>
            </a:r>
          </a:p>
        </p:txBody>
      </p:sp>
      <p:pic>
        <p:nvPicPr>
          <p:cNvPr id="406" name="Shape 40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407" name="Shape 407"/>
          <p:cNvSpPr/>
          <p:nvPr/>
        </p:nvSpPr>
        <p:spPr>
          <a:xfrm>
            <a:off x="840258" y="3005460"/>
            <a:ext cx="11607112" cy="1384995"/>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Consists of 3 fairly equal waves.</a:t>
            </a:r>
          </a:p>
          <a:p>
            <a:pPr marL="342900" marR="0" lvl="0" indent="-342900" algn="l" rtl="0">
              <a:spcBef>
                <a:spcPts val="0"/>
              </a:spcBef>
              <a:buClr>
                <a:schemeClr val="dk1"/>
              </a:buClr>
              <a:buFont typeface="Arial"/>
              <a:buNone/>
            </a:pPr>
            <a:endParaRPr sz="280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It is also known as 6 spot tunnel.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Shape 411"/>
        <p:cNvGrpSpPr/>
        <p:nvPr/>
      </p:nvGrpSpPr>
      <p:grpSpPr>
        <a:xfrm>
          <a:off x="0" y="0"/>
          <a:ext cx="0" cy="0"/>
          <a:chOff x="0" y="0"/>
          <a:chExt cx="0" cy="0"/>
        </a:xfrm>
      </p:grpSpPr>
      <p:pic>
        <p:nvPicPr>
          <p:cNvPr id="412" name="Shape 412"/>
          <p:cNvPicPr preferRelativeResize="0"/>
          <p:nvPr/>
        </p:nvPicPr>
        <p:blipFill rotWithShape="1">
          <a:blip r:embed="rId3">
            <a:alphaModFix/>
          </a:blip>
          <a:srcRect/>
          <a:stretch/>
        </p:blipFill>
        <p:spPr>
          <a:xfrm>
            <a:off x="2102901" y="1192195"/>
            <a:ext cx="8524126" cy="4371736"/>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0" y="839194"/>
            <a:ext cx="12192000" cy="62374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2800" b="0" i="0" u="none" strike="noStrike" cap="none">
                <a:solidFill>
                  <a:srgbClr val="262626"/>
                </a:solidFill>
                <a:latin typeface="Trebuchet MS"/>
                <a:ea typeface="Trebuchet MS"/>
                <a:cs typeface="Trebuchet MS"/>
                <a:sym typeface="Trebuchet MS"/>
              </a:rPr>
              <a:t>I have broken down the subject into the following:</a:t>
            </a:r>
          </a:p>
        </p:txBody>
      </p:sp>
      <p:sp>
        <p:nvSpPr>
          <p:cNvPr id="184" name="Shape 184"/>
          <p:cNvSpPr txBox="1">
            <a:spLocks noGrp="1"/>
          </p:cNvSpPr>
          <p:nvPr>
            <p:ph type="body" idx="1"/>
          </p:nvPr>
        </p:nvSpPr>
        <p:spPr>
          <a:xfrm>
            <a:off x="721633" y="1600648"/>
            <a:ext cx="9448328" cy="382125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Introduction to Fibonacci </a:t>
            </a:r>
          </a:p>
          <a:p>
            <a:pPr marL="342900" marR="0" lvl="0" indent="-342900" algn="l" rtl="0">
              <a:spcBef>
                <a:spcPts val="100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Cycles in the markets</a:t>
            </a:r>
          </a:p>
          <a:p>
            <a:pPr marL="342900" marR="0" lvl="0" indent="-342900" algn="l" rtl="0">
              <a:spcBef>
                <a:spcPts val="100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Types of Cycles</a:t>
            </a:r>
          </a:p>
          <a:p>
            <a:pPr marL="342900" marR="0" lvl="0" indent="-342900" algn="l" rtl="0">
              <a:spcBef>
                <a:spcPts val="100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Statistics in Cycle Trading</a:t>
            </a:r>
          </a:p>
          <a:p>
            <a:pPr marL="342900" marR="0" lvl="0" indent="-342900" algn="l" rtl="0">
              <a:spcBef>
                <a:spcPts val="100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How Cycles provide Risk:Reward trades of 1:20 and more</a:t>
            </a:r>
          </a:p>
          <a:p>
            <a:pPr marL="342900" marR="0" lvl="0" indent="-342900" algn="l" rtl="0">
              <a:spcBef>
                <a:spcPts val="100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Mirror Principle that “smart money” is hidding from you</a:t>
            </a:r>
          </a:p>
          <a:p>
            <a:pPr marL="342900" marR="0" lvl="0" indent="-342900" algn="l" rtl="0">
              <a:spcBef>
                <a:spcPts val="1000"/>
              </a:spcBef>
              <a:spcAft>
                <a:spcPts val="0"/>
              </a:spcAft>
              <a:buClr>
                <a:schemeClr val="dk1"/>
              </a:buClr>
              <a:buSzPct val="100000"/>
              <a:buFont typeface="Arial"/>
              <a:buChar char="•"/>
            </a:pPr>
            <a:r>
              <a:rPr lang="en-US" sz="2400" b="0" i="0" u="none" strike="noStrike" cap="none">
                <a:solidFill>
                  <a:schemeClr val="dk1"/>
                </a:solidFill>
                <a:latin typeface="Trebuchet MS"/>
                <a:ea typeface="Trebuchet MS"/>
                <a:cs typeface="Trebuchet MS"/>
                <a:sym typeface="Trebuchet MS"/>
              </a:rPr>
              <a:t>Special Gift – Cycle’s Statistical Indicator</a:t>
            </a:r>
          </a:p>
          <a:p>
            <a:pPr marL="342900" marR="0" lvl="0" indent="-342900" algn="l" rtl="0">
              <a:spcBef>
                <a:spcPts val="1000"/>
              </a:spcBef>
              <a:spcAft>
                <a:spcPts val="0"/>
              </a:spcAft>
              <a:buClr>
                <a:schemeClr val="accent1"/>
              </a:buClr>
              <a:buSzPct val="100000"/>
              <a:buFont typeface="Noto Sans Symbols"/>
              <a:buNone/>
            </a:pPr>
            <a:endParaRPr sz="2400" b="0" i="0" u="none" strike="noStrike" cap="none">
              <a:solidFill>
                <a:schemeClr val="dk1"/>
              </a:solidFill>
              <a:latin typeface="Trebuchet MS"/>
              <a:ea typeface="Trebuchet MS"/>
              <a:cs typeface="Trebuchet MS"/>
              <a:sym typeface="Trebuchet MS"/>
            </a:endParaRPr>
          </a:p>
        </p:txBody>
      </p:sp>
      <p:pic>
        <p:nvPicPr>
          <p:cNvPr id="185" name="Shape 185"/>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3">
            <a:alphaModFix/>
          </a:blip>
          <a:srcRect/>
          <a:stretch/>
        </p:blipFill>
        <p:spPr>
          <a:xfrm>
            <a:off x="2091991" y="1132983"/>
            <a:ext cx="8656009" cy="4434229"/>
          </a:xfrm>
          <a:prstGeom prst="rect">
            <a:avLst/>
          </a:prstGeom>
          <a:noFill/>
          <a:ln>
            <a:noFill/>
          </a:ln>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pic>
        <p:nvPicPr>
          <p:cNvPr id="422" name="Shape 422"/>
          <p:cNvPicPr preferRelativeResize="0"/>
          <p:nvPr/>
        </p:nvPicPr>
        <p:blipFill rotWithShape="1">
          <a:blip r:embed="rId3">
            <a:alphaModFix/>
          </a:blip>
          <a:srcRect l="14585" t="13144" r="7886" b="2382"/>
          <a:stretch/>
        </p:blipFill>
        <p:spPr>
          <a:xfrm>
            <a:off x="1663428" y="812746"/>
            <a:ext cx="8686800" cy="5184900"/>
          </a:xfrm>
          <a:prstGeom prst="rect">
            <a:avLst/>
          </a:prstGeom>
          <a:noFill/>
          <a:ln>
            <a:noFill/>
          </a:ln>
        </p:spPr>
      </p:pic>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26"/>
        <p:cNvGrpSpPr/>
        <p:nvPr/>
      </p:nvGrpSpPr>
      <p:grpSpPr>
        <a:xfrm>
          <a:off x="0" y="0"/>
          <a:ext cx="0" cy="0"/>
          <a:chOff x="0" y="0"/>
          <a:chExt cx="0" cy="0"/>
        </a:xfrm>
      </p:grpSpPr>
      <p:pic>
        <p:nvPicPr>
          <p:cNvPr id="427" name="Shape 427"/>
          <p:cNvPicPr preferRelativeResize="0"/>
          <p:nvPr/>
        </p:nvPicPr>
        <p:blipFill rotWithShape="1">
          <a:blip r:embed="rId3">
            <a:alphaModFix/>
          </a:blip>
          <a:srcRect b="2980"/>
          <a:stretch/>
        </p:blipFill>
        <p:spPr>
          <a:xfrm>
            <a:off x="2811293" y="826850"/>
            <a:ext cx="6596466" cy="4669277"/>
          </a:xfrm>
          <a:prstGeom prst="rect">
            <a:avLst/>
          </a:prstGeom>
          <a:noFill/>
          <a:ln>
            <a:noFill/>
          </a:ln>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pic>
        <p:nvPicPr>
          <p:cNvPr id="432" name="Shape 432"/>
          <p:cNvPicPr preferRelativeResize="0"/>
          <p:nvPr/>
        </p:nvPicPr>
        <p:blipFill rotWithShape="1">
          <a:blip r:embed="rId3">
            <a:alphaModFix/>
          </a:blip>
          <a:srcRect/>
          <a:stretch/>
        </p:blipFill>
        <p:spPr>
          <a:xfrm>
            <a:off x="1658478" y="772300"/>
            <a:ext cx="8968550" cy="5211523"/>
          </a:xfrm>
          <a:prstGeom prst="rect">
            <a:avLst/>
          </a:prstGeom>
          <a:noFill/>
          <a:ln>
            <a:noFill/>
          </a:ln>
        </p:spPr>
      </p:pic>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36"/>
        <p:cNvGrpSpPr/>
        <p:nvPr/>
      </p:nvGrpSpPr>
      <p:grpSpPr>
        <a:xfrm>
          <a:off x="0" y="0"/>
          <a:ext cx="0" cy="0"/>
          <a:chOff x="0" y="0"/>
          <a:chExt cx="0" cy="0"/>
        </a:xfrm>
      </p:grpSpPr>
      <p:pic>
        <p:nvPicPr>
          <p:cNvPr id="437" name="Shape 437"/>
          <p:cNvPicPr preferRelativeResize="0"/>
          <p:nvPr/>
        </p:nvPicPr>
        <p:blipFill rotWithShape="1">
          <a:blip r:embed="rId3">
            <a:alphaModFix/>
          </a:blip>
          <a:srcRect/>
          <a:stretch/>
        </p:blipFill>
        <p:spPr>
          <a:xfrm>
            <a:off x="1316474" y="781235"/>
            <a:ext cx="9695237" cy="4675981"/>
          </a:xfrm>
          <a:prstGeom prst="rect">
            <a:avLst/>
          </a:prstGeom>
          <a:noFill/>
          <a:ln>
            <a:noFill/>
          </a:ln>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Special Cycle</a:t>
            </a:r>
          </a:p>
        </p:txBody>
      </p:sp>
      <p:pic>
        <p:nvPicPr>
          <p:cNvPr id="443" name="Shape 443"/>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444" name="Shape 444"/>
          <p:cNvSpPr/>
          <p:nvPr/>
        </p:nvSpPr>
        <p:spPr>
          <a:xfrm>
            <a:off x="840258" y="3005460"/>
            <a:ext cx="11607112" cy="181588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Consists of 3 waves.</a:t>
            </a:r>
          </a:p>
          <a:p>
            <a:pPr marL="342900" marR="0" lvl="0" indent="-342900" algn="l" rtl="0">
              <a:spcBef>
                <a:spcPts val="0"/>
              </a:spcBef>
              <a:buClr>
                <a:schemeClr val="dk1"/>
              </a:buClr>
              <a:buFont typeface="Arial"/>
              <a:buNone/>
            </a:pPr>
            <a:endParaRPr sz="280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Two smaller equal waves and one larger, </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    expanded wave in between.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3">
            <a:alphaModFix/>
          </a:blip>
          <a:srcRect l="15822" t="5494" r="13161" b="2025"/>
          <a:stretch/>
        </p:blipFill>
        <p:spPr>
          <a:xfrm>
            <a:off x="1680143" y="803497"/>
            <a:ext cx="8804763" cy="4605082"/>
          </a:xfrm>
          <a:prstGeom prst="rect">
            <a:avLst/>
          </a:prstGeom>
          <a:noFill/>
          <a:ln>
            <a:noFill/>
          </a:ln>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53"/>
        <p:cNvGrpSpPr/>
        <p:nvPr/>
      </p:nvGrpSpPr>
      <p:grpSpPr>
        <a:xfrm>
          <a:off x="0" y="0"/>
          <a:ext cx="0" cy="0"/>
          <a:chOff x="0" y="0"/>
          <a:chExt cx="0" cy="0"/>
        </a:xfrm>
      </p:grpSpPr>
      <p:pic>
        <p:nvPicPr>
          <p:cNvPr id="454" name="Shape 454"/>
          <p:cNvPicPr preferRelativeResize="0"/>
          <p:nvPr/>
        </p:nvPicPr>
        <p:blipFill rotWithShape="1">
          <a:blip r:embed="rId3">
            <a:alphaModFix/>
          </a:blip>
          <a:srcRect/>
          <a:stretch/>
        </p:blipFill>
        <p:spPr>
          <a:xfrm>
            <a:off x="2096649" y="1214309"/>
            <a:ext cx="7976831" cy="4192945"/>
          </a:xfrm>
          <a:prstGeom prst="rect">
            <a:avLst/>
          </a:prstGeom>
          <a:noFill/>
          <a:ln>
            <a:noFill/>
          </a:ln>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58"/>
        <p:cNvGrpSpPr/>
        <p:nvPr/>
      </p:nvGrpSpPr>
      <p:grpSpPr>
        <a:xfrm>
          <a:off x="0" y="0"/>
          <a:ext cx="0" cy="0"/>
          <a:chOff x="0" y="0"/>
          <a:chExt cx="0" cy="0"/>
        </a:xfrm>
      </p:grpSpPr>
      <p:pic>
        <p:nvPicPr>
          <p:cNvPr id="459" name="Shape 459"/>
          <p:cNvPicPr preferRelativeResize="0"/>
          <p:nvPr/>
        </p:nvPicPr>
        <p:blipFill rotWithShape="1">
          <a:blip r:embed="rId3">
            <a:alphaModFix/>
          </a:blip>
          <a:srcRect/>
          <a:stretch/>
        </p:blipFill>
        <p:spPr>
          <a:xfrm>
            <a:off x="2135559" y="1340769"/>
            <a:ext cx="7976831" cy="4192945"/>
          </a:xfrm>
          <a:prstGeom prst="rect">
            <a:avLst/>
          </a:prstGeom>
          <a:noFill/>
          <a:ln>
            <a:noFill/>
          </a:ln>
        </p:spPr>
      </p:pic>
      <p:pic>
        <p:nvPicPr>
          <p:cNvPr id="460" name="Shape 460"/>
          <p:cNvPicPr preferRelativeResize="0"/>
          <p:nvPr/>
        </p:nvPicPr>
        <p:blipFill rotWithShape="1">
          <a:blip r:embed="rId4">
            <a:alphaModFix/>
          </a:blip>
          <a:srcRect/>
          <a:stretch/>
        </p:blipFill>
        <p:spPr>
          <a:xfrm>
            <a:off x="1569809" y="642468"/>
            <a:ext cx="9108331" cy="4891245"/>
          </a:xfrm>
          <a:prstGeom prst="rect">
            <a:avLst/>
          </a:prstGeom>
          <a:noFill/>
          <a:ln>
            <a:noFill/>
          </a:ln>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64"/>
        <p:cNvGrpSpPr/>
        <p:nvPr/>
      </p:nvGrpSpPr>
      <p:grpSpPr>
        <a:xfrm>
          <a:off x="0" y="0"/>
          <a:ext cx="0" cy="0"/>
          <a:chOff x="0" y="0"/>
          <a:chExt cx="0" cy="0"/>
        </a:xfrm>
      </p:grpSpPr>
      <p:pic>
        <p:nvPicPr>
          <p:cNvPr id="465" name="Shape 465"/>
          <p:cNvPicPr preferRelativeResize="0"/>
          <p:nvPr/>
        </p:nvPicPr>
        <p:blipFill rotWithShape="1">
          <a:blip r:embed="rId3">
            <a:alphaModFix/>
          </a:blip>
          <a:srcRect/>
          <a:stretch/>
        </p:blipFill>
        <p:spPr>
          <a:xfrm>
            <a:off x="2700352" y="953237"/>
            <a:ext cx="6752381" cy="4406702"/>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411783" y="2145867"/>
            <a:ext cx="9735810" cy="5585252"/>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We are going to dig very deep today in Cycles.</a:t>
            </a:r>
            <a:br>
              <a:rPr lang="en-US" sz="3200" b="0" i="0" u="none" strike="noStrike" cap="none">
                <a:solidFill>
                  <a:srgbClr val="262626"/>
                </a:solidFill>
                <a:latin typeface="Trebuchet MS"/>
                <a:ea typeface="Trebuchet MS"/>
                <a:cs typeface="Trebuchet MS"/>
                <a:sym typeface="Trebuchet MS"/>
              </a:rPr>
            </a:br>
            <a:br>
              <a:rPr lang="en-US" sz="3200" b="0" i="0" u="none" strike="noStrike" cap="none">
                <a:solidFill>
                  <a:srgbClr val="262626"/>
                </a:solidFill>
                <a:latin typeface="Trebuchet MS"/>
                <a:ea typeface="Trebuchet MS"/>
                <a:cs typeface="Trebuchet MS"/>
                <a:sym typeface="Trebuchet MS"/>
              </a:rPr>
            </a:br>
            <a:r>
              <a:rPr lang="en-US" sz="3200" b="0" i="0" u="none" strike="noStrike" cap="none">
                <a:solidFill>
                  <a:srgbClr val="262626"/>
                </a:solidFill>
                <a:latin typeface="Trebuchet MS"/>
                <a:ea typeface="Trebuchet MS"/>
                <a:cs typeface="Trebuchet MS"/>
                <a:sym typeface="Trebuchet MS"/>
              </a:rPr>
              <a:t> But first, let’s meet a tool that will be very helpful for us.</a:t>
            </a:r>
          </a:p>
        </p:txBody>
      </p:sp>
      <p:pic>
        <p:nvPicPr>
          <p:cNvPr id="192" name="Shape 192"/>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469"/>
        <p:cNvGrpSpPr/>
        <p:nvPr/>
      </p:nvGrpSpPr>
      <p:grpSpPr>
        <a:xfrm>
          <a:off x="0" y="0"/>
          <a:ext cx="0" cy="0"/>
          <a:chOff x="0" y="0"/>
          <a:chExt cx="0" cy="0"/>
        </a:xfrm>
      </p:grpSpPr>
      <p:pic>
        <p:nvPicPr>
          <p:cNvPr id="470" name="Shape 470"/>
          <p:cNvPicPr preferRelativeResize="0"/>
          <p:nvPr/>
        </p:nvPicPr>
        <p:blipFill rotWithShape="1">
          <a:blip r:embed="rId3">
            <a:alphaModFix/>
          </a:blip>
          <a:srcRect l="15335" t="18689" r="17637" b="2495"/>
          <a:stretch/>
        </p:blipFill>
        <p:spPr>
          <a:xfrm>
            <a:off x="2062264" y="846307"/>
            <a:ext cx="8200417" cy="4591455"/>
          </a:xfrm>
          <a:prstGeom prst="rect">
            <a:avLst/>
          </a:prstGeom>
          <a:noFill/>
          <a:ln>
            <a:noFill/>
          </a:ln>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Range Cycle</a:t>
            </a:r>
          </a:p>
        </p:txBody>
      </p:sp>
      <p:pic>
        <p:nvPicPr>
          <p:cNvPr id="476" name="Shape 47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477" name="Shape 477"/>
          <p:cNvSpPr/>
          <p:nvPr/>
        </p:nvSpPr>
        <p:spPr>
          <a:xfrm>
            <a:off x="840258" y="3005460"/>
            <a:ext cx="11607112" cy="1384995"/>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n-US" sz="2800" dirty="0">
                <a:solidFill>
                  <a:schemeClr val="dk1"/>
                </a:solidFill>
                <a:latin typeface="Trebuchet MS"/>
                <a:ea typeface="Trebuchet MS"/>
                <a:cs typeface="Trebuchet MS"/>
                <a:sym typeface="Trebuchet MS"/>
              </a:rPr>
              <a:t>Range comes after a trend move or end of cycle – ONLY!</a:t>
            </a:r>
          </a:p>
          <a:p>
            <a:pPr marL="342900" marR="0" lvl="0" indent="-342900" algn="l" rtl="0">
              <a:spcBef>
                <a:spcPts val="0"/>
              </a:spcBef>
              <a:buClr>
                <a:schemeClr val="dk1"/>
              </a:buClr>
              <a:buFont typeface="Arial"/>
              <a:buNone/>
            </a:pPr>
            <a:endParaRPr sz="2800" dirty="0">
              <a:solidFill>
                <a:schemeClr val="dk1"/>
              </a:solidFill>
              <a:latin typeface="Trebuchet MS"/>
              <a:ea typeface="Trebuchet MS"/>
              <a:cs typeface="Trebuchet MS"/>
              <a:sym typeface="Trebuchet MS"/>
            </a:endParaRPr>
          </a:p>
          <a:p>
            <a:pPr marL="342900" marR="0" lvl="0" indent="-342900" algn="l" rtl="0">
              <a:spcBef>
                <a:spcPts val="0"/>
              </a:spcBef>
              <a:buClr>
                <a:schemeClr val="dk1"/>
              </a:buClr>
              <a:buSzPct val="100000"/>
              <a:buFont typeface="Arial"/>
              <a:buChar char="•"/>
            </a:pPr>
            <a:r>
              <a:rPr lang="en-US" sz="2800" dirty="0">
                <a:solidFill>
                  <a:schemeClr val="dk1"/>
                </a:solidFill>
                <a:latin typeface="Trebuchet MS"/>
                <a:ea typeface="Trebuchet MS"/>
                <a:cs typeface="Trebuchet MS"/>
                <a:sym typeface="Trebuchet MS"/>
              </a:rPr>
              <a:t>Range is usually </a:t>
            </a:r>
            <a:r>
              <a:rPr lang="en-US" sz="2800" dirty="0" err="1">
                <a:solidFill>
                  <a:schemeClr val="dk1"/>
                </a:solidFill>
                <a:latin typeface="Trebuchet MS"/>
                <a:ea typeface="Trebuchet MS"/>
                <a:cs typeface="Trebuchet MS"/>
                <a:sym typeface="Trebuchet MS"/>
              </a:rPr>
              <a:t>preceeded</a:t>
            </a:r>
            <a:r>
              <a:rPr lang="en-US" sz="2800" dirty="0">
                <a:solidFill>
                  <a:schemeClr val="dk1"/>
                </a:solidFill>
                <a:latin typeface="Trebuchet MS"/>
                <a:ea typeface="Trebuchet MS"/>
                <a:cs typeface="Trebuchet MS"/>
                <a:sym typeface="Trebuchet MS"/>
              </a:rPr>
              <a:t> by 2 false breaks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481"/>
        <p:cNvGrpSpPr/>
        <p:nvPr/>
      </p:nvGrpSpPr>
      <p:grpSpPr>
        <a:xfrm>
          <a:off x="0" y="0"/>
          <a:ext cx="0" cy="0"/>
          <a:chOff x="0" y="0"/>
          <a:chExt cx="0" cy="0"/>
        </a:xfrm>
      </p:grpSpPr>
      <p:pic>
        <p:nvPicPr>
          <p:cNvPr id="482" name="Shape 482"/>
          <p:cNvPicPr preferRelativeResize="0"/>
          <p:nvPr/>
        </p:nvPicPr>
        <p:blipFill rotWithShape="1">
          <a:blip r:embed="rId3">
            <a:alphaModFix/>
          </a:blip>
          <a:srcRect/>
          <a:stretch/>
        </p:blipFill>
        <p:spPr>
          <a:xfrm>
            <a:off x="379378" y="874058"/>
            <a:ext cx="11381361" cy="4349407"/>
          </a:xfrm>
          <a:prstGeom prst="rect">
            <a:avLst/>
          </a:prstGeom>
          <a:noFill/>
          <a:ln>
            <a:noFill/>
          </a:ln>
        </p:spPr>
      </p:pic>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486"/>
        <p:cNvGrpSpPr/>
        <p:nvPr/>
      </p:nvGrpSpPr>
      <p:grpSpPr>
        <a:xfrm>
          <a:off x="0" y="0"/>
          <a:ext cx="0" cy="0"/>
          <a:chOff x="0" y="0"/>
          <a:chExt cx="0" cy="0"/>
        </a:xfrm>
      </p:grpSpPr>
      <p:pic>
        <p:nvPicPr>
          <p:cNvPr id="487" name="Shape 487"/>
          <p:cNvPicPr preferRelativeResize="0"/>
          <p:nvPr/>
        </p:nvPicPr>
        <p:blipFill rotWithShape="1">
          <a:blip r:embed="rId3">
            <a:alphaModFix/>
          </a:blip>
          <a:srcRect/>
          <a:stretch/>
        </p:blipFill>
        <p:spPr>
          <a:xfrm>
            <a:off x="145914" y="767847"/>
            <a:ext cx="11783208" cy="4621274"/>
          </a:xfrm>
          <a:prstGeom prst="rect">
            <a:avLst/>
          </a:prstGeom>
          <a:noFill/>
          <a:ln>
            <a:noFill/>
          </a:ln>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491"/>
        <p:cNvGrpSpPr/>
        <p:nvPr/>
      </p:nvGrpSpPr>
      <p:grpSpPr>
        <a:xfrm>
          <a:off x="0" y="0"/>
          <a:ext cx="0" cy="0"/>
          <a:chOff x="0" y="0"/>
          <a:chExt cx="0" cy="0"/>
        </a:xfrm>
      </p:grpSpPr>
      <p:sp>
        <p:nvSpPr>
          <p:cNvPr id="492" name="Shape 492"/>
          <p:cNvSpPr/>
          <p:nvPr/>
        </p:nvSpPr>
        <p:spPr>
          <a:xfrm>
            <a:off x="5006130" y="3166513"/>
            <a:ext cx="1976822"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Trebuchet MS"/>
                <a:ea typeface="Trebuchet MS"/>
                <a:cs typeface="Trebuchet MS"/>
                <a:sym typeface="Trebuchet MS"/>
              </a:rPr>
              <a:t>Example</a:t>
            </a:r>
          </a:p>
        </p:txBody>
      </p:sp>
      <p:pic>
        <p:nvPicPr>
          <p:cNvPr id="493" name="Shape 493"/>
          <p:cNvPicPr preferRelativeResize="0"/>
          <p:nvPr/>
        </p:nvPicPr>
        <p:blipFill rotWithShape="1">
          <a:blip r:embed="rId3">
            <a:alphaModFix/>
          </a:blip>
          <a:srcRect/>
          <a:stretch/>
        </p:blipFill>
        <p:spPr>
          <a:xfrm>
            <a:off x="622570" y="754362"/>
            <a:ext cx="11003311" cy="4673670"/>
          </a:xfrm>
          <a:prstGeom prst="rect">
            <a:avLst/>
          </a:prstGeom>
          <a:noFill/>
          <a:ln>
            <a:noFill/>
          </a:ln>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497"/>
        <p:cNvGrpSpPr/>
        <p:nvPr/>
      </p:nvGrpSpPr>
      <p:grpSpPr>
        <a:xfrm>
          <a:off x="0" y="0"/>
          <a:ext cx="0" cy="0"/>
          <a:chOff x="0" y="0"/>
          <a:chExt cx="0" cy="0"/>
        </a:xfrm>
      </p:grpSpPr>
      <p:sp>
        <p:nvSpPr>
          <p:cNvPr id="498" name="Shape 498"/>
          <p:cNvSpPr/>
          <p:nvPr/>
        </p:nvSpPr>
        <p:spPr>
          <a:xfrm>
            <a:off x="5006130" y="3166513"/>
            <a:ext cx="1976822"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Trebuchet MS"/>
                <a:ea typeface="Trebuchet MS"/>
                <a:cs typeface="Trebuchet MS"/>
                <a:sym typeface="Trebuchet MS"/>
              </a:rPr>
              <a:t>Example</a:t>
            </a:r>
          </a:p>
        </p:txBody>
      </p:sp>
      <p:pic>
        <p:nvPicPr>
          <p:cNvPr id="499" name="Shape 499"/>
          <p:cNvPicPr preferRelativeResize="0"/>
          <p:nvPr/>
        </p:nvPicPr>
        <p:blipFill rotWithShape="1">
          <a:blip r:embed="rId3">
            <a:alphaModFix/>
          </a:blip>
          <a:srcRect/>
          <a:stretch/>
        </p:blipFill>
        <p:spPr>
          <a:xfrm>
            <a:off x="126458" y="792500"/>
            <a:ext cx="11912868" cy="4275611"/>
          </a:xfrm>
          <a:prstGeom prst="rect">
            <a:avLst/>
          </a:prstGeom>
          <a:noFill/>
          <a:ln>
            <a:noFill/>
          </a:ln>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Cycles Targets</a:t>
            </a:r>
          </a:p>
        </p:txBody>
      </p:sp>
      <p:pic>
        <p:nvPicPr>
          <p:cNvPr id="505" name="Shape 505"/>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506" name="Shape 506"/>
          <p:cNvSpPr/>
          <p:nvPr/>
        </p:nvSpPr>
        <p:spPr>
          <a:xfrm>
            <a:off x="781893" y="2285614"/>
            <a:ext cx="10716201" cy="224676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To make this as simple as possible there are 2 targets that you need to remember:</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457200" marR="0" lvl="0" indent="-4572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Fibonacci Retracement 38,2%</a:t>
            </a:r>
          </a:p>
          <a:p>
            <a:pPr marL="457200" marR="0" lvl="0" indent="-457200" algn="l" rtl="0">
              <a:spcBef>
                <a:spcPts val="0"/>
              </a:spcBef>
              <a:buClr>
                <a:schemeClr val="dk1"/>
              </a:buClr>
              <a:buSzPct val="100000"/>
              <a:buFont typeface="Arial"/>
              <a:buChar char="•"/>
            </a:pPr>
            <a:r>
              <a:rPr lang="en-US" sz="2800">
                <a:solidFill>
                  <a:schemeClr val="dk1"/>
                </a:solidFill>
                <a:latin typeface="Trebuchet MS"/>
                <a:ea typeface="Trebuchet MS"/>
                <a:cs typeface="Trebuchet MS"/>
                <a:sym typeface="Trebuchet MS"/>
              </a:rPr>
              <a:t>Fibonacci Retracement 50%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Cycles Targets</a:t>
            </a:r>
          </a:p>
        </p:txBody>
      </p:sp>
      <p:pic>
        <p:nvPicPr>
          <p:cNvPr id="512" name="Shape 512"/>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513" name="Shape 513"/>
          <p:cNvSpPr/>
          <p:nvPr/>
        </p:nvSpPr>
        <p:spPr>
          <a:xfrm>
            <a:off x="781893" y="2285614"/>
            <a:ext cx="10716201" cy="267765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Double Cycle – 38,2% of the whole move.</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Triple Cycle    – 50% of the whole move.</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Special Cycle – 50% of the whole move.</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Range Cycle – Opposite side of the range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17"/>
        <p:cNvGrpSpPr/>
        <p:nvPr/>
      </p:nvGrpSpPr>
      <p:grpSpPr>
        <a:xfrm>
          <a:off x="0" y="0"/>
          <a:ext cx="0" cy="0"/>
          <a:chOff x="0" y="0"/>
          <a:chExt cx="0" cy="0"/>
        </a:xfrm>
      </p:grpSpPr>
      <p:pic>
        <p:nvPicPr>
          <p:cNvPr id="518" name="Shape 518"/>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519" name="Shape 519"/>
          <p:cNvPicPr preferRelativeResize="0"/>
          <p:nvPr/>
        </p:nvPicPr>
        <p:blipFill rotWithShape="1">
          <a:blip r:embed="rId4">
            <a:alphaModFix/>
          </a:blip>
          <a:srcRect/>
          <a:stretch/>
        </p:blipFill>
        <p:spPr>
          <a:xfrm>
            <a:off x="4538349" y="708649"/>
            <a:ext cx="6042900" cy="5147400"/>
          </a:xfrm>
          <a:prstGeom prst="rect">
            <a:avLst/>
          </a:prstGeom>
          <a:noFill/>
          <a:ln>
            <a:noFill/>
          </a:ln>
        </p:spPr>
      </p:pic>
      <p:sp>
        <p:nvSpPr>
          <p:cNvPr id="520" name="Shape 520"/>
          <p:cNvSpPr/>
          <p:nvPr/>
        </p:nvSpPr>
        <p:spPr>
          <a:xfrm>
            <a:off x="345450" y="902987"/>
            <a:ext cx="6096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Double Bullish Cycle</a:t>
            </a: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Target 38,2%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524"/>
        <p:cNvGrpSpPr/>
        <p:nvPr/>
      </p:nvGrpSpPr>
      <p:grpSpPr>
        <a:xfrm>
          <a:off x="0" y="0"/>
          <a:ext cx="0" cy="0"/>
          <a:chOff x="0" y="0"/>
          <a:chExt cx="0" cy="0"/>
        </a:xfrm>
      </p:grpSpPr>
      <p:pic>
        <p:nvPicPr>
          <p:cNvPr id="525" name="Shape 525"/>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526" name="Shape 526"/>
          <p:cNvPicPr preferRelativeResize="0"/>
          <p:nvPr/>
        </p:nvPicPr>
        <p:blipFill rotWithShape="1">
          <a:blip r:embed="rId4">
            <a:alphaModFix/>
          </a:blip>
          <a:srcRect/>
          <a:stretch/>
        </p:blipFill>
        <p:spPr>
          <a:xfrm>
            <a:off x="3737142" y="783018"/>
            <a:ext cx="7410449" cy="5257858"/>
          </a:xfrm>
          <a:prstGeom prst="rect">
            <a:avLst/>
          </a:prstGeom>
          <a:noFill/>
          <a:ln>
            <a:noFill/>
          </a:ln>
        </p:spPr>
      </p:pic>
      <p:sp>
        <p:nvSpPr>
          <p:cNvPr id="527" name="Shape 527"/>
          <p:cNvSpPr/>
          <p:nvPr/>
        </p:nvSpPr>
        <p:spPr>
          <a:xfrm>
            <a:off x="201476" y="783018"/>
            <a:ext cx="6096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Double Bearish Cycle</a:t>
            </a: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Target 38,2% </a:t>
            </a:r>
          </a:p>
        </p:txBody>
      </p:sp>
      <p:sp>
        <p:nvSpPr>
          <p:cNvPr id="528" name="Shape 528"/>
          <p:cNvSpPr/>
          <p:nvPr/>
        </p:nvSpPr>
        <p:spPr>
          <a:xfrm>
            <a:off x="7714035" y="4970833"/>
            <a:ext cx="778212" cy="671208"/>
          </a:xfrm>
          <a:prstGeom prst="rect">
            <a:avLst/>
          </a:prstGeom>
          <a:solidFill>
            <a:schemeClr val="lt1"/>
          </a:solidFill>
          <a:ln w="15875" cap="rnd"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cxnSp>
        <p:nvCxnSpPr>
          <p:cNvPr id="529" name="Shape 529"/>
          <p:cNvCxnSpPr/>
          <p:nvPr/>
        </p:nvCxnSpPr>
        <p:spPr>
          <a:xfrm rot="10800000" flipH="1">
            <a:off x="10603149" y="4562271"/>
            <a:ext cx="262647" cy="564204"/>
          </a:xfrm>
          <a:prstGeom prst="straightConnector1">
            <a:avLst/>
          </a:prstGeom>
          <a:noFill/>
          <a:ln w="57150" cap="flat" cmpd="sng">
            <a:solidFill>
              <a:srgbClr val="9D2D0F"/>
            </a:solidFill>
            <a:prstDash val="solid"/>
            <a:round/>
            <a:headEnd type="none" w="med" len="med"/>
            <a:tailEnd type="triangle" w="lg" len="lg"/>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98853" y="667266"/>
            <a:ext cx="12991559" cy="592790"/>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Introduction To Fibonacci</a:t>
            </a:r>
            <a:br>
              <a:rPr lang="en-US" sz="3200" b="0" i="0" u="none" strike="noStrike" cap="none">
                <a:solidFill>
                  <a:srgbClr val="262626"/>
                </a:solidFill>
                <a:latin typeface="Trebuchet MS"/>
                <a:ea typeface="Trebuchet MS"/>
                <a:cs typeface="Trebuchet MS"/>
                <a:sym typeface="Trebuchet MS"/>
              </a:rPr>
            </a:br>
            <a:br>
              <a:rPr lang="en-US" sz="3200" b="0" i="0" u="none" strike="noStrike" cap="none">
                <a:solidFill>
                  <a:srgbClr val="262626"/>
                </a:solidFill>
                <a:latin typeface="Trebuchet MS"/>
                <a:ea typeface="Trebuchet MS"/>
                <a:cs typeface="Trebuchet MS"/>
                <a:sym typeface="Trebuchet MS"/>
              </a:rPr>
            </a:br>
            <a:endParaRPr lang="en-US" sz="3200" b="0" i="0" u="none" strike="noStrike" cap="none">
              <a:solidFill>
                <a:srgbClr val="262626"/>
              </a:solidFill>
              <a:latin typeface="Trebuchet MS"/>
              <a:ea typeface="Trebuchet MS"/>
              <a:cs typeface="Trebuchet MS"/>
              <a:sym typeface="Trebuchet MS"/>
            </a:endParaRPr>
          </a:p>
        </p:txBody>
      </p:sp>
      <p:pic>
        <p:nvPicPr>
          <p:cNvPr id="198" name="Shape 198"/>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199" name="Shape 199"/>
          <p:cNvSpPr/>
          <p:nvPr/>
        </p:nvSpPr>
        <p:spPr>
          <a:xfrm>
            <a:off x="238896" y="1803408"/>
            <a:ext cx="4661161" cy="4247316"/>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a:solidFill>
                  <a:schemeClr val="dk1"/>
                </a:solidFill>
                <a:latin typeface="Trebuchet MS"/>
                <a:ea typeface="Trebuchet MS"/>
                <a:cs typeface="Trebuchet MS"/>
                <a:sym typeface="Trebuchet MS"/>
              </a:rPr>
              <a:t>Leonardo Bonacci - known as Fibonacci, Leonardo of Pisa, was an Italian mathematician, considered to be "the most talented Western mathematician of the Middle Ages".</a:t>
            </a:r>
          </a:p>
          <a:p>
            <a:pPr marL="0" marR="0" lvl="0" indent="0" algn="just" rtl="0">
              <a:spcBef>
                <a:spcPts val="0"/>
              </a:spcBef>
              <a:buSzPct val="25000"/>
              <a:buNone/>
            </a:pPr>
            <a:r>
              <a:rPr lang="en-US" sz="1800">
                <a:solidFill>
                  <a:schemeClr val="dk1"/>
                </a:solidFill>
                <a:latin typeface="Trebuchet MS"/>
                <a:ea typeface="Trebuchet MS"/>
                <a:cs typeface="Trebuchet MS"/>
                <a:sym typeface="Trebuchet MS"/>
              </a:rPr>
              <a:t>Fibonacci popularized the Hindu–Arabic numeral system to the Western World primarily through his composition in 1202 of Liber Abaci (Book of Calculation). He also introduced Europe to the sequence of Fibonacci numbers, which he used as an example in Liber Abaci.</a:t>
            </a:r>
          </a:p>
        </p:txBody>
      </p:sp>
      <p:sp>
        <p:nvSpPr>
          <p:cNvPr id="200" name="Shape 200"/>
          <p:cNvSpPr/>
          <p:nvPr/>
        </p:nvSpPr>
        <p:spPr>
          <a:xfrm>
            <a:off x="7489992" y="1803408"/>
            <a:ext cx="4661161" cy="3139321"/>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1800">
                <a:solidFill>
                  <a:schemeClr val="dk1"/>
                </a:solidFill>
                <a:latin typeface="Trebuchet MS"/>
                <a:ea typeface="Trebuchet MS"/>
                <a:cs typeface="Trebuchet MS"/>
                <a:sym typeface="Trebuchet MS"/>
              </a:rPr>
              <a:t>In mathematics, the Fibonacci numbers are the numbers in the following integer sequence, called the Fibonacci sequence, and characterized by the fact that every number after the first two is the sum of the two preceding ones:</a:t>
            </a:r>
            <a:br>
              <a:rPr lang="en-US" sz="1800">
                <a:solidFill>
                  <a:schemeClr val="dk1"/>
                </a:solidFill>
                <a:latin typeface="Trebuchet MS"/>
                <a:ea typeface="Trebuchet MS"/>
                <a:cs typeface="Trebuchet MS"/>
                <a:sym typeface="Trebuchet MS"/>
              </a:rPr>
            </a:br>
            <a:endParaRPr lang="en-US" sz="18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1800">
                <a:solidFill>
                  <a:schemeClr val="dk1"/>
                </a:solidFill>
                <a:latin typeface="Trebuchet MS"/>
                <a:ea typeface="Trebuchet MS"/>
                <a:cs typeface="Trebuchet MS"/>
                <a:sym typeface="Trebuchet MS"/>
              </a:rPr>
              <a:t>1, 1, 2, 3, 5, 8, 13, 21, 34, 55, 89, 144</a:t>
            </a:r>
          </a:p>
        </p:txBody>
      </p:sp>
      <p:pic>
        <p:nvPicPr>
          <p:cNvPr id="201" name="Shape 201" descr="Image result for fibonacci"/>
          <p:cNvPicPr preferRelativeResize="0"/>
          <p:nvPr/>
        </p:nvPicPr>
        <p:blipFill rotWithShape="1">
          <a:blip r:embed="rId4">
            <a:alphaModFix/>
          </a:blip>
          <a:srcRect/>
          <a:stretch/>
        </p:blipFill>
        <p:spPr>
          <a:xfrm>
            <a:off x="4918728" y="1908783"/>
            <a:ext cx="2414314" cy="2936815"/>
          </a:xfrm>
          <a:prstGeom prst="rect">
            <a:avLst/>
          </a:prstGeom>
          <a:noFill/>
          <a:ln>
            <a:noFill/>
          </a:ln>
        </p:spPr>
      </p:pic>
      <p:pic>
        <p:nvPicPr>
          <p:cNvPr id="202" name="Shape 202" descr="Image result for fibonacci"/>
          <p:cNvPicPr preferRelativeResize="0"/>
          <p:nvPr/>
        </p:nvPicPr>
        <p:blipFill rotWithShape="1">
          <a:blip r:embed="rId5">
            <a:alphaModFix/>
          </a:blip>
          <a:srcRect/>
          <a:stretch/>
        </p:blipFill>
        <p:spPr>
          <a:xfrm>
            <a:off x="8127525" y="4664855"/>
            <a:ext cx="3302474" cy="2079525"/>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533"/>
        <p:cNvGrpSpPr/>
        <p:nvPr/>
      </p:nvGrpSpPr>
      <p:grpSpPr>
        <a:xfrm>
          <a:off x="0" y="0"/>
          <a:ext cx="0" cy="0"/>
          <a:chOff x="0" y="0"/>
          <a:chExt cx="0" cy="0"/>
        </a:xfrm>
      </p:grpSpPr>
      <p:pic>
        <p:nvPicPr>
          <p:cNvPr id="534" name="Shape 534"/>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535" name="Shape 535"/>
          <p:cNvPicPr preferRelativeResize="0"/>
          <p:nvPr/>
        </p:nvPicPr>
        <p:blipFill rotWithShape="1">
          <a:blip r:embed="rId4">
            <a:alphaModFix/>
          </a:blip>
          <a:srcRect/>
          <a:stretch/>
        </p:blipFill>
        <p:spPr>
          <a:xfrm>
            <a:off x="5369667" y="778306"/>
            <a:ext cx="4752874" cy="5282024"/>
          </a:xfrm>
          <a:prstGeom prst="rect">
            <a:avLst/>
          </a:prstGeom>
          <a:noFill/>
          <a:ln>
            <a:noFill/>
          </a:ln>
        </p:spPr>
      </p:pic>
      <p:sp>
        <p:nvSpPr>
          <p:cNvPr id="536" name="Shape 536"/>
          <p:cNvSpPr/>
          <p:nvPr/>
        </p:nvSpPr>
        <p:spPr>
          <a:xfrm>
            <a:off x="181232" y="778306"/>
            <a:ext cx="60960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Triple Bearish Cycle</a:t>
            </a: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Target 50%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540"/>
        <p:cNvGrpSpPr/>
        <p:nvPr/>
      </p:nvGrpSpPr>
      <p:grpSpPr>
        <a:xfrm>
          <a:off x="0" y="0"/>
          <a:ext cx="0" cy="0"/>
          <a:chOff x="0" y="0"/>
          <a:chExt cx="0" cy="0"/>
        </a:xfrm>
      </p:grpSpPr>
      <p:pic>
        <p:nvPicPr>
          <p:cNvPr id="541" name="Shape 541"/>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542" name="Shape 542"/>
          <p:cNvPicPr preferRelativeResize="0"/>
          <p:nvPr/>
        </p:nvPicPr>
        <p:blipFill rotWithShape="1">
          <a:blip r:embed="rId4">
            <a:alphaModFix/>
          </a:blip>
          <a:srcRect/>
          <a:stretch/>
        </p:blipFill>
        <p:spPr>
          <a:xfrm>
            <a:off x="3347835" y="783531"/>
            <a:ext cx="6391274" cy="5257344"/>
          </a:xfrm>
          <a:prstGeom prst="rect">
            <a:avLst/>
          </a:prstGeom>
          <a:noFill/>
          <a:ln>
            <a:noFill/>
          </a:ln>
        </p:spPr>
      </p:pic>
      <p:sp>
        <p:nvSpPr>
          <p:cNvPr id="543" name="Shape 543"/>
          <p:cNvSpPr txBox="1"/>
          <p:nvPr/>
        </p:nvSpPr>
        <p:spPr>
          <a:xfrm>
            <a:off x="169313" y="783531"/>
            <a:ext cx="249606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Special Bullish Cycle</a:t>
            </a:r>
          </a:p>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Target 50%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1118896" y="2996951"/>
            <a:ext cx="10157353" cy="317524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2800" b="0" i="0" u="none" strike="noStrike" cap="none">
                <a:solidFill>
                  <a:srgbClr val="3F3F3F"/>
                </a:solidFill>
                <a:latin typeface="Trebuchet MS"/>
                <a:ea typeface="Trebuchet MS"/>
                <a:cs typeface="Trebuchet MS"/>
                <a:sym typeface="Trebuchet MS"/>
              </a:rPr>
              <a:t>Before we move on, I will shortly introduce you to Divergences as they go hand in hand with Cycles.</a:t>
            </a:r>
          </a:p>
        </p:txBody>
      </p:sp>
      <p:sp>
        <p:nvSpPr>
          <p:cNvPr id="549" name="Shape 549"/>
          <p:cNvSpPr txBox="1">
            <a:spLocks noGrp="1"/>
          </p:cNvSpPr>
          <p:nvPr>
            <p:ph type="title"/>
          </p:nvPr>
        </p:nvSpPr>
        <p:spPr>
          <a:xfrm>
            <a:off x="1741730" y="1022944"/>
            <a:ext cx="8911686" cy="1280889"/>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600" b="0" i="0" u="none" strike="noStrike" cap="none">
                <a:solidFill>
                  <a:srgbClr val="262626"/>
                </a:solidFill>
                <a:latin typeface="Trebuchet MS"/>
                <a:ea typeface="Trebuchet MS"/>
                <a:cs typeface="Trebuchet MS"/>
                <a:sym typeface="Trebuchet MS"/>
              </a:rPr>
              <a:t>Basics of Divergence</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553"/>
        <p:cNvGrpSpPr/>
        <p:nvPr/>
      </p:nvGrpSpPr>
      <p:grpSpPr>
        <a:xfrm>
          <a:off x="0" y="0"/>
          <a:ext cx="0" cy="0"/>
          <a:chOff x="0" y="0"/>
          <a:chExt cx="0" cy="0"/>
        </a:xfrm>
      </p:grpSpPr>
      <p:sp>
        <p:nvSpPr>
          <p:cNvPr id="554" name="Shape 554"/>
          <p:cNvSpPr txBox="1">
            <a:spLocks noGrp="1"/>
          </p:cNvSpPr>
          <p:nvPr>
            <p:ph type="body" idx="1"/>
          </p:nvPr>
        </p:nvSpPr>
        <p:spPr>
          <a:xfrm>
            <a:off x="1118896" y="2996951"/>
            <a:ext cx="10157353" cy="317524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Noto Sans Symbols"/>
              <a:buNone/>
            </a:pPr>
            <a:r>
              <a:rPr lang="en-US" sz="1800" b="0" i="0" u="none" strike="noStrike" cap="none">
                <a:solidFill>
                  <a:srgbClr val="3F3F3F"/>
                </a:solidFill>
                <a:latin typeface="Trebuchet MS"/>
                <a:ea typeface="Trebuchet MS"/>
                <a:cs typeface="Trebuchet MS"/>
                <a:sym typeface="Trebuchet MS"/>
              </a:rPr>
              <a:t>When the price and the indicator (usually an Oscillator such as MACD, RSI, Stochastic) move in the opposite direction.</a:t>
            </a:r>
          </a:p>
          <a:p>
            <a:pPr marL="0" marR="0" lvl="0" indent="0" algn="ctr" rtl="0">
              <a:spcBef>
                <a:spcPts val="1000"/>
              </a:spcBef>
              <a:spcAft>
                <a:spcPts val="0"/>
              </a:spcAft>
              <a:buClr>
                <a:schemeClr val="accent1"/>
              </a:buClr>
              <a:buSzPct val="25000"/>
              <a:buFont typeface="Noto Sans Symbols"/>
              <a:buNone/>
            </a:pPr>
            <a:endParaRPr sz="1800" b="0" i="0" u="none" strike="noStrike" cap="none">
              <a:solidFill>
                <a:srgbClr val="3F3F3F"/>
              </a:solidFill>
              <a:latin typeface="Trebuchet MS"/>
              <a:ea typeface="Trebuchet MS"/>
              <a:cs typeface="Trebuchet MS"/>
              <a:sym typeface="Trebuchet MS"/>
            </a:endParaRPr>
          </a:p>
          <a:p>
            <a:pPr marL="0" marR="0" lvl="0" indent="0" algn="l" rtl="0">
              <a:spcBef>
                <a:spcPts val="1000"/>
              </a:spcBef>
              <a:spcAft>
                <a:spcPts val="0"/>
              </a:spcAft>
              <a:buClr>
                <a:schemeClr val="accent1"/>
              </a:buClr>
              <a:buSzPct val="25000"/>
              <a:buFont typeface="Noto Sans Symbols"/>
              <a:buNone/>
            </a:pPr>
            <a:r>
              <a:rPr lang="en-US" sz="1800" b="0" i="1" u="none" strike="noStrike" cap="none">
                <a:solidFill>
                  <a:srgbClr val="3F3F3F"/>
                </a:solidFill>
                <a:latin typeface="Trebuchet MS"/>
                <a:ea typeface="Trebuchet MS"/>
                <a:cs typeface="Trebuchet MS"/>
                <a:sym typeface="Trebuchet MS"/>
              </a:rPr>
              <a:t>For example: Price is making higher highs, while indicator is making lower highs.</a:t>
            </a:r>
          </a:p>
        </p:txBody>
      </p:sp>
      <p:sp>
        <p:nvSpPr>
          <p:cNvPr id="555" name="Shape 555"/>
          <p:cNvSpPr txBox="1">
            <a:spLocks noGrp="1"/>
          </p:cNvSpPr>
          <p:nvPr>
            <p:ph type="title"/>
          </p:nvPr>
        </p:nvSpPr>
        <p:spPr>
          <a:xfrm>
            <a:off x="1741730" y="1022944"/>
            <a:ext cx="8911686" cy="1280889"/>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600" b="0" i="0" u="none" strike="noStrike" cap="none">
                <a:solidFill>
                  <a:srgbClr val="262626"/>
                </a:solidFill>
                <a:latin typeface="Trebuchet MS"/>
                <a:ea typeface="Trebuchet MS"/>
                <a:cs typeface="Trebuchet MS"/>
                <a:sym typeface="Trebuchet MS"/>
              </a:rPr>
              <a:t>What is Divergence?</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2589211" y="2133600"/>
            <a:ext cx="8915400" cy="37776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100000"/>
              <a:buFont typeface="Noto Sans Symbols"/>
              <a:buNone/>
            </a:pPr>
            <a:endParaRPr sz="1800" b="0" i="0" u="none" strike="noStrike" cap="none">
              <a:solidFill>
                <a:srgbClr val="3F3F3F"/>
              </a:solidFill>
              <a:latin typeface="Trebuchet MS"/>
              <a:ea typeface="Trebuchet MS"/>
              <a:cs typeface="Trebuchet MS"/>
              <a:sym typeface="Trebuchet MS"/>
            </a:endParaRPr>
          </a:p>
        </p:txBody>
      </p:sp>
      <p:pic>
        <p:nvPicPr>
          <p:cNvPr id="561" name="Shape 561"/>
          <p:cNvPicPr preferRelativeResize="0"/>
          <p:nvPr/>
        </p:nvPicPr>
        <p:blipFill rotWithShape="1">
          <a:blip r:embed="rId3">
            <a:alphaModFix/>
          </a:blip>
          <a:srcRect l="42433" t="20576"/>
          <a:stretch/>
        </p:blipFill>
        <p:spPr>
          <a:xfrm>
            <a:off x="2666100" y="792175"/>
            <a:ext cx="6859800" cy="5184600"/>
          </a:xfrm>
          <a:prstGeom prst="rect">
            <a:avLst/>
          </a:prstGeom>
          <a:noFill/>
          <a:ln>
            <a:noFill/>
          </a:ln>
        </p:spPr>
      </p:pic>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1118896" y="2996951"/>
            <a:ext cx="10157353" cy="317524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3F3F3F"/>
              </a:buClr>
              <a:buSzPct val="100000"/>
              <a:buFont typeface="Arial"/>
              <a:buChar char="•"/>
            </a:pPr>
            <a:r>
              <a:rPr lang="en-US" sz="2000" b="0" i="0" u="none" strike="noStrike" cap="none">
                <a:solidFill>
                  <a:srgbClr val="3F3F3F"/>
                </a:solidFill>
                <a:latin typeface="Trebuchet MS"/>
                <a:ea typeface="Trebuchet MS"/>
                <a:cs typeface="Trebuchet MS"/>
                <a:sym typeface="Trebuchet MS"/>
              </a:rPr>
              <a:t>Divergences are more reliable on the higher time frames</a:t>
            </a:r>
          </a:p>
          <a:p>
            <a:pPr marL="342900" marR="0" lvl="0" indent="-342900" algn="l" rtl="0">
              <a:spcBef>
                <a:spcPts val="1000"/>
              </a:spcBef>
              <a:spcAft>
                <a:spcPts val="0"/>
              </a:spcAft>
              <a:buClr>
                <a:srgbClr val="3F3F3F"/>
              </a:buClr>
              <a:buSzPct val="100000"/>
              <a:buFont typeface="Arial"/>
              <a:buChar char="•"/>
            </a:pPr>
            <a:r>
              <a:rPr lang="en-US" sz="2000" b="0" i="0" u="none" strike="noStrike" cap="none">
                <a:solidFill>
                  <a:srgbClr val="3F3F3F"/>
                </a:solidFill>
                <a:latin typeface="Trebuchet MS"/>
                <a:ea typeface="Trebuchet MS"/>
                <a:cs typeface="Trebuchet MS"/>
                <a:sym typeface="Trebuchet MS"/>
              </a:rPr>
              <a:t>Hidden divergence should always be confirmed on</a:t>
            </a:r>
          </a:p>
          <a:p>
            <a:pPr marL="342900" marR="0" lvl="0" indent="-342900" algn="l" rtl="0">
              <a:spcBef>
                <a:spcPts val="1000"/>
              </a:spcBef>
              <a:spcAft>
                <a:spcPts val="0"/>
              </a:spcAft>
              <a:buClr>
                <a:srgbClr val="3F3F3F"/>
              </a:buClr>
              <a:buSzPct val="100000"/>
              <a:buFont typeface="Arial"/>
              <a:buChar char="•"/>
            </a:pPr>
            <a:r>
              <a:rPr lang="en-US" sz="2000" b="0" i="0" u="none" strike="noStrike" cap="none">
                <a:solidFill>
                  <a:srgbClr val="3F3F3F"/>
                </a:solidFill>
                <a:latin typeface="Trebuchet MS"/>
                <a:ea typeface="Trebuchet MS"/>
                <a:cs typeface="Trebuchet MS"/>
                <a:sym typeface="Trebuchet MS"/>
              </a:rPr>
              <a:t>Divergence should come after a real move (not zigzag)</a:t>
            </a:r>
          </a:p>
        </p:txBody>
      </p:sp>
      <p:sp>
        <p:nvSpPr>
          <p:cNvPr id="567" name="Shape 567"/>
          <p:cNvSpPr txBox="1">
            <a:spLocks noGrp="1"/>
          </p:cNvSpPr>
          <p:nvPr>
            <p:ph type="title"/>
          </p:nvPr>
        </p:nvSpPr>
        <p:spPr>
          <a:xfrm>
            <a:off x="1741730" y="1091037"/>
            <a:ext cx="8911686" cy="1280889"/>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600" b="1" i="0" u="none" strike="noStrike" cap="none">
                <a:solidFill>
                  <a:srgbClr val="262626"/>
                </a:solidFill>
                <a:latin typeface="Trebuchet MS"/>
                <a:ea typeface="Trebuchet MS"/>
                <a:cs typeface="Trebuchet MS"/>
                <a:sym typeface="Trebuchet MS"/>
              </a:rPr>
              <a:t>Important: </a:t>
            </a:r>
            <a:r>
              <a:rPr lang="en-US" sz="3600" b="0" i="0" u="none" strike="noStrike" cap="none">
                <a:solidFill>
                  <a:srgbClr val="262626"/>
                </a:solidFill>
                <a:latin typeface="Trebuchet MS"/>
                <a:ea typeface="Trebuchet MS"/>
                <a:cs typeface="Trebuchet MS"/>
                <a:sym typeface="Trebuchet MS"/>
              </a:rPr>
              <a:t>Divergence</a:t>
            </a: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1118896" y="2996951"/>
            <a:ext cx="10157353" cy="317524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US" sz="1800" b="0" i="0" u="none" strike="noStrike" cap="none">
                <a:solidFill>
                  <a:srgbClr val="3F3F3F"/>
                </a:solidFill>
                <a:latin typeface="Trebuchet MS"/>
                <a:ea typeface="Trebuchet MS"/>
                <a:cs typeface="Trebuchet MS"/>
                <a:sym typeface="Trebuchet MS"/>
              </a:rPr>
              <a:t>The Basic type of divergence could be sub-divided into 2 categories:</a:t>
            </a:r>
          </a:p>
          <a:p>
            <a:pPr marL="342900" marR="0" lvl="0" indent="-342900" algn="l" rtl="0">
              <a:spcBef>
                <a:spcPts val="1000"/>
              </a:spcBef>
              <a:spcAft>
                <a:spcPts val="0"/>
              </a:spcAft>
              <a:buClr>
                <a:schemeClr val="accent1"/>
              </a:buClr>
              <a:buSzPct val="100000"/>
              <a:buFont typeface="Noto Sans Symbols"/>
              <a:buChar char="•"/>
            </a:pPr>
            <a:r>
              <a:rPr lang="en-US" sz="1800" b="0" i="0" u="none" strike="noStrike" cap="none">
                <a:solidFill>
                  <a:srgbClr val="3F3F3F"/>
                </a:solidFill>
                <a:latin typeface="Trebuchet MS"/>
                <a:ea typeface="Trebuchet MS"/>
                <a:cs typeface="Trebuchet MS"/>
                <a:sym typeface="Trebuchet MS"/>
              </a:rPr>
              <a:t>Regular (NPN/PNP)</a:t>
            </a:r>
          </a:p>
          <a:p>
            <a:pPr marL="342900" marR="0" lvl="0" indent="-342900" algn="l" rtl="0">
              <a:spcBef>
                <a:spcPts val="1000"/>
              </a:spcBef>
              <a:spcAft>
                <a:spcPts val="0"/>
              </a:spcAft>
              <a:buClr>
                <a:schemeClr val="accent1"/>
              </a:buClr>
              <a:buSzPct val="100000"/>
              <a:buFont typeface="Noto Sans Symbols"/>
              <a:buChar char="•"/>
            </a:pPr>
            <a:r>
              <a:rPr lang="en-US" sz="1800" b="0" i="0" u="none" strike="noStrike" cap="none">
                <a:solidFill>
                  <a:srgbClr val="3F3F3F"/>
                </a:solidFill>
                <a:latin typeface="Trebuchet MS"/>
                <a:ea typeface="Trebuchet MS"/>
                <a:cs typeface="Trebuchet MS"/>
                <a:sym typeface="Trebuchet MS"/>
              </a:rPr>
              <a:t>Continuing</a:t>
            </a:r>
          </a:p>
        </p:txBody>
      </p:sp>
      <p:sp>
        <p:nvSpPr>
          <p:cNvPr id="573" name="Shape 573"/>
          <p:cNvSpPr txBox="1">
            <a:spLocks noGrp="1"/>
          </p:cNvSpPr>
          <p:nvPr>
            <p:ph type="title"/>
          </p:nvPr>
        </p:nvSpPr>
        <p:spPr>
          <a:xfrm>
            <a:off x="1911989" y="1003488"/>
            <a:ext cx="8911686" cy="1280889"/>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600" b="0" i="0" u="none" strike="noStrike" cap="none">
                <a:solidFill>
                  <a:srgbClr val="262626"/>
                </a:solidFill>
                <a:latin typeface="Trebuchet MS"/>
                <a:ea typeface="Trebuchet MS"/>
                <a:cs typeface="Trebuchet MS"/>
                <a:sym typeface="Trebuchet MS"/>
              </a:rPr>
              <a:t>Types Of Divergence</a:t>
            </a: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577"/>
        <p:cNvGrpSpPr/>
        <p:nvPr/>
      </p:nvGrpSpPr>
      <p:grpSpPr>
        <a:xfrm>
          <a:off x="0" y="0"/>
          <a:ext cx="0" cy="0"/>
          <a:chOff x="0" y="0"/>
          <a:chExt cx="0" cy="0"/>
        </a:xfrm>
      </p:grpSpPr>
      <p:pic>
        <p:nvPicPr>
          <p:cNvPr id="578" name="Shape 578" descr="regular divergence"/>
          <p:cNvPicPr preferRelativeResize="0"/>
          <p:nvPr/>
        </p:nvPicPr>
        <p:blipFill rotWithShape="1">
          <a:blip r:embed="rId3">
            <a:alphaModFix/>
          </a:blip>
          <a:srcRect t="6878"/>
          <a:stretch/>
        </p:blipFill>
        <p:spPr>
          <a:xfrm>
            <a:off x="3296644" y="719220"/>
            <a:ext cx="5373844" cy="5247798"/>
          </a:xfrm>
          <a:prstGeom prst="rect">
            <a:avLst/>
          </a:prstGeom>
          <a:noFill/>
          <a:ln>
            <a:noFill/>
          </a:ln>
        </p:spPr>
      </p:pic>
      <p:sp>
        <p:nvSpPr>
          <p:cNvPr id="579" name="Shape 579"/>
          <p:cNvSpPr/>
          <p:nvPr/>
        </p:nvSpPr>
        <p:spPr>
          <a:xfrm>
            <a:off x="304698" y="851329"/>
            <a:ext cx="1868332"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600">
                <a:solidFill>
                  <a:schemeClr val="dk1"/>
                </a:solidFill>
                <a:latin typeface="Trebuchet MS"/>
                <a:ea typeface="Trebuchet MS"/>
                <a:cs typeface="Trebuchet MS"/>
                <a:sym typeface="Trebuchet MS"/>
              </a:rPr>
              <a:t>Regular </a:t>
            </a: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355562" y="774700"/>
            <a:ext cx="8911686" cy="1280889"/>
          </a:xfrm>
          <a:prstGeom prst="rect">
            <a:avLst/>
          </a:prstGeom>
          <a:noFill/>
          <a:ln>
            <a:noFill/>
          </a:ln>
        </p:spPr>
        <p:txBody>
          <a:bodyPr lIns="91425" tIns="45700" rIns="91425" bIns="45700" anchor="t" anchorCtr="0">
            <a:noAutofit/>
          </a:bodyPr>
          <a:lstStyle/>
          <a:p>
            <a:pPr marL="0" marR="0" lvl="0" indent="0" algn="l" rtl="0">
              <a:spcBef>
                <a:spcPts val="0"/>
              </a:spcBef>
              <a:buClr>
                <a:srgbClr val="262626"/>
              </a:buClr>
              <a:buSzPct val="25000"/>
              <a:buFont typeface="Trebuchet MS"/>
              <a:buNone/>
            </a:pPr>
            <a:r>
              <a:rPr lang="en-US" sz="3600" b="0" i="0" u="none" strike="noStrike" cap="none">
                <a:solidFill>
                  <a:srgbClr val="262626"/>
                </a:solidFill>
                <a:latin typeface="Trebuchet MS"/>
                <a:ea typeface="Trebuchet MS"/>
                <a:cs typeface="Trebuchet MS"/>
                <a:sym typeface="Trebuchet MS"/>
              </a:rPr>
              <a:t>Continuing</a:t>
            </a:r>
          </a:p>
        </p:txBody>
      </p:sp>
      <p:pic>
        <p:nvPicPr>
          <p:cNvPr id="585" name="Shape 585" descr="continuing divergence"/>
          <p:cNvPicPr preferRelativeResize="0">
            <a:picLocks noGrp="1"/>
          </p:cNvPicPr>
          <p:nvPr>
            <p:ph type="body" idx="1"/>
          </p:nvPr>
        </p:nvPicPr>
        <p:blipFill rotWithShape="1">
          <a:blip r:embed="rId3">
            <a:alphaModFix/>
          </a:blip>
          <a:srcRect t="7224"/>
          <a:stretch/>
        </p:blipFill>
        <p:spPr>
          <a:xfrm>
            <a:off x="3556460" y="856033"/>
            <a:ext cx="5340595" cy="4830324"/>
          </a:xfrm>
          <a:prstGeom prst="rect">
            <a:avLst/>
          </a:prstGeom>
          <a:noFill/>
          <a:ln>
            <a:noFill/>
          </a:ln>
        </p:spPr>
      </p:pic>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589"/>
        <p:cNvGrpSpPr/>
        <p:nvPr/>
      </p:nvGrpSpPr>
      <p:grpSpPr>
        <a:xfrm>
          <a:off x="0" y="0"/>
          <a:ext cx="0" cy="0"/>
          <a:chOff x="0" y="0"/>
          <a:chExt cx="0" cy="0"/>
        </a:xfrm>
      </p:grpSpPr>
      <p:pic>
        <p:nvPicPr>
          <p:cNvPr id="590" name="Shape 590"/>
          <p:cNvPicPr preferRelativeResize="0"/>
          <p:nvPr/>
        </p:nvPicPr>
        <p:blipFill rotWithShape="1">
          <a:blip r:embed="rId3">
            <a:alphaModFix/>
          </a:blip>
          <a:srcRect/>
          <a:stretch/>
        </p:blipFill>
        <p:spPr>
          <a:xfrm>
            <a:off x="1528000" y="700399"/>
            <a:ext cx="9321600" cy="5365500"/>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98853" y="667264"/>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3200" b="0" i="0" u="none" strike="noStrike" cap="none">
                <a:solidFill>
                  <a:srgbClr val="262626"/>
                </a:solidFill>
                <a:latin typeface="Trebuchet MS"/>
                <a:ea typeface="Trebuchet MS"/>
                <a:cs typeface="Trebuchet MS"/>
                <a:sym typeface="Trebuchet MS"/>
              </a:rPr>
              <a:t>Introduction To Fibonacci</a:t>
            </a:r>
            <a:br>
              <a:rPr lang="en-US" sz="3200" b="0" i="0" u="none" strike="noStrike" cap="none">
                <a:solidFill>
                  <a:srgbClr val="262626"/>
                </a:solidFill>
                <a:latin typeface="Trebuchet MS"/>
                <a:ea typeface="Trebuchet MS"/>
                <a:cs typeface="Trebuchet MS"/>
                <a:sym typeface="Trebuchet MS"/>
              </a:rPr>
            </a:br>
            <a:br>
              <a:rPr lang="en-US" sz="3200" b="0" i="0" u="none" strike="noStrike" cap="none">
                <a:solidFill>
                  <a:srgbClr val="262626"/>
                </a:solidFill>
                <a:latin typeface="Trebuchet MS"/>
                <a:ea typeface="Trebuchet MS"/>
                <a:cs typeface="Trebuchet MS"/>
                <a:sym typeface="Trebuchet MS"/>
              </a:rPr>
            </a:br>
            <a:endParaRPr lang="en-US" sz="3200" b="0" i="0" u="none" strike="noStrike" cap="none">
              <a:solidFill>
                <a:srgbClr val="262626"/>
              </a:solidFill>
              <a:latin typeface="Trebuchet MS"/>
              <a:ea typeface="Trebuchet MS"/>
              <a:cs typeface="Trebuchet MS"/>
              <a:sym typeface="Trebuchet MS"/>
            </a:endParaRPr>
          </a:p>
        </p:txBody>
      </p:sp>
      <p:pic>
        <p:nvPicPr>
          <p:cNvPr id="208" name="Shape 208"/>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209" name="Shape 209"/>
          <p:cNvSpPr/>
          <p:nvPr/>
        </p:nvSpPr>
        <p:spPr>
          <a:xfrm>
            <a:off x="533529" y="1803411"/>
            <a:ext cx="5430574" cy="4093427"/>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000">
                <a:solidFill>
                  <a:schemeClr val="dk1"/>
                </a:solidFill>
                <a:latin typeface="Trebuchet MS"/>
                <a:ea typeface="Trebuchet MS"/>
                <a:cs typeface="Trebuchet MS"/>
                <a:sym typeface="Trebuchet MS"/>
              </a:rPr>
              <a:t>I will not go any deeper in the theoritical part of how fibonacci sequence works. If you are interested you may find plenty of materials on the internet. </a:t>
            </a:r>
          </a:p>
          <a:p>
            <a:pPr marL="0" marR="0" lvl="0" indent="0" algn="just" rtl="0">
              <a:spcBef>
                <a:spcPts val="0"/>
              </a:spcBef>
              <a:buNone/>
            </a:pPr>
            <a:endParaRPr sz="20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000">
                <a:solidFill>
                  <a:schemeClr val="dk1"/>
                </a:solidFill>
                <a:latin typeface="Trebuchet MS"/>
                <a:ea typeface="Trebuchet MS"/>
                <a:cs typeface="Trebuchet MS"/>
                <a:sym typeface="Trebuchet MS"/>
              </a:rPr>
              <a:t>We are interested in the essentials of the fibonacci sequence and how they fit into the trading world. As you probably know the golden ratio could be found anywhere in the nature. Markets are not an exception.</a:t>
            </a:r>
          </a:p>
        </p:txBody>
      </p:sp>
      <p:sp>
        <p:nvSpPr>
          <p:cNvPr id="210" name="Shape 210"/>
          <p:cNvSpPr/>
          <p:nvPr/>
        </p:nvSpPr>
        <p:spPr>
          <a:xfrm>
            <a:off x="6106428" y="1812324"/>
            <a:ext cx="5430574" cy="3785651"/>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000">
                <a:solidFill>
                  <a:schemeClr val="dk1"/>
                </a:solidFill>
                <a:latin typeface="Trebuchet MS"/>
                <a:ea typeface="Trebuchet MS"/>
                <a:cs typeface="Trebuchet MS"/>
                <a:sym typeface="Trebuchet MS"/>
              </a:rPr>
              <a:t>The Fibonacci numbers that traders use on their charts work for one reason or another. There are a lot of debates WHY exactly price reacts to these levels but it is more imporatnt that it DOES. </a:t>
            </a:r>
          </a:p>
          <a:p>
            <a:pPr marL="0" marR="0" lvl="0" indent="0" algn="just" rtl="0">
              <a:spcBef>
                <a:spcPts val="0"/>
              </a:spcBef>
              <a:buNone/>
            </a:pPr>
            <a:endParaRPr sz="20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000">
                <a:solidFill>
                  <a:schemeClr val="dk1"/>
                </a:solidFill>
                <a:latin typeface="Trebuchet MS"/>
                <a:ea typeface="Trebuchet MS"/>
                <a:cs typeface="Trebuchet MS"/>
                <a:sym typeface="Trebuchet MS"/>
              </a:rPr>
              <a:t>The Fibonacci levels are sort of self-fulfilling prophecies. What that means is that the more people use them, the more powerful these levels become.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594"/>
        <p:cNvGrpSpPr/>
        <p:nvPr/>
      </p:nvGrpSpPr>
      <p:grpSpPr>
        <a:xfrm>
          <a:off x="0" y="0"/>
          <a:ext cx="0" cy="0"/>
          <a:chOff x="0" y="0"/>
          <a:chExt cx="0" cy="0"/>
        </a:xfrm>
      </p:grpSpPr>
      <p:pic>
        <p:nvPicPr>
          <p:cNvPr id="595" name="Shape 595"/>
          <p:cNvPicPr preferRelativeResize="0"/>
          <p:nvPr/>
        </p:nvPicPr>
        <p:blipFill rotWithShape="1">
          <a:blip r:embed="rId3">
            <a:alphaModFix/>
          </a:blip>
          <a:srcRect/>
          <a:stretch/>
        </p:blipFill>
        <p:spPr>
          <a:xfrm>
            <a:off x="1658825" y="877349"/>
            <a:ext cx="9201000" cy="5103300"/>
          </a:xfrm>
          <a:prstGeom prst="rect">
            <a:avLst/>
          </a:prstGeom>
          <a:noFill/>
          <a:ln>
            <a:noFill/>
          </a:ln>
        </p:spPr>
      </p:pic>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01" name="Shape 601"/>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02" name="Shape 602"/>
          <p:cNvSpPr/>
          <p:nvPr/>
        </p:nvSpPr>
        <p:spPr>
          <a:xfrm>
            <a:off x="862979" y="1915963"/>
            <a:ext cx="10716201"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Trading is a “game” of Statistics and odds. The better odds</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you have the more money you will make. </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So the logical question arises: </a:t>
            </a:r>
            <a:r>
              <a:rPr lang="en-US" sz="2800" u="sng">
                <a:solidFill>
                  <a:schemeClr val="dk1"/>
                </a:solidFill>
                <a:latin typeface="Trebuchet MS"/>
                <a:ea typeface="Trebuchet MS"/>
                <a:cs typeface="Trebuchet MS"/>
                <a:sym typeface="Trebuchet MS"/>
              </a:rPr>
              <a:t>How do I improve my odds?</a:t>
            </a:r>
          </a:p>
          <a:p>
            <a:pPr marL="0" marR="0" lvl="0" indent="0" algn="l" rtl="0">
              <a:spcBef>
                <a:spcPts val="0"/>
              </a:spcBef>
              <a:buNone/>
            </a:pPr>
            <a:endParaRPr sz="2800" u="sng">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Once I defined my “problem” I was set to find a solution. I already had the Cycles method but that was only giving me one confirmation – one point of view. I knew I could improve my trading further!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08" name="Shape 608"/>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09" name="Shape 609"/>
          <p:cNvSpPr/>
          <p:nvPr/>
        </p:nvSpPr>
        <p:spPr>
          <a:xfrm>
            <a:off x="849987" y="2001119"/>
            <a:ext cx="11607112"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In order to find the best answer to the question above I had</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to consider one of the most common issues in trading and</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analyzing: SUBJECTIVITY.</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This is why i decided to remove it from the equation, at least</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in this step of the decision making process.</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That’s how I came up with the idea of the Statistical indicator!</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613"/>
        <p:cNvGrpSpPr/>
        <p:nvPr/>
      </p:nvGrpSpPr>
      <p:grpSpPr>
        <a:xfrm>
          <a:off x="0" y="0"/>
          <a:ext cx="0" cy="0"/>
          <a:chOff x="0" y="0"/>
          <a:chExt cx="0" cy="0"/>
        </a:xfrm>
      </p:grpSpPr>
      <p:sp>
        <p:nvSpPr>
          <p:cNvPr id="614" name="Shape 614"/>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15" name="Shape 615"/>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16" name="Shape 616"/>
          <p:cNvSpPr/>
          <p:nvPr/>
        </p:nvSpPr>
        <p:spPr>
          <a:xfrm>
            <a:off x="771945" y="1855205"/>
            <a:ext cx="10648107" cy="440120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1. I wanted a tool that will tell me what periods are Statistically reliable for the price to create a Bottom or Top. </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2. I needed a method to identify price reversals based on TIME rather than price, as Cycles already did pretty good job identifying reversals based on price (</a:t>
            </a:r>
            <a:r>
              <a:rPr lang="en-US" sz="2800" u="sng">
                <a:solidFill>
                  <a:schemeClr val="dk1"/>
                </a:solidFill>
                <a:latin typeface="Trebuchet MS"/>
                <a:ea typeface="Trebuchet MS"/>
                <a:cs typeface="Trebuchet MS"/>
                <a:sym typeface="Trebuchet MS"/>
              </a:rPr>
              <a:t>X and Y – price and time</a:t>
            </a:r>
            <a:r>
              <a:rPr lang="en-US" sz="2800">
                <a:solidFill>
                  <a:schemeClr val="dk1"/>
                </a:solidFill>
                <a:latin typeface="Trebuchet MS"/>
                <a:ea typeface="Trebuchet MS"/>
                <a:cs typeface="Trebuchet MS"/>
                <a:sym typeface="Trebuchet MS"/>
              </a:rPr>
              <a:t>)</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3. I needed this indicator to be 100% Objective so I don’t have to worry whether i’m reading it correct or not.</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22" name="Shape 622"/>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23" name="Shape 623"/>
          <p:cNvSpPr/>
          <p:nvPr/>
        </p:nvSpPr>
        <p:spPr>
          <a:xfrm>
            <a:off x="849987" y="2001119"/>
            <a:ext cx="10648107"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4. I needed this indicator to be extremely easy to use.</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5. To NOT use a lot of CPU/RAM so I can use it on any computer or laptop.</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6. To give me accurate readings on ANY financial instruments that I would like to trade without the need to adjust settings every time.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29" name="Shape 629"/>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30" name="Shape 630"/>
          <p:cNvSpPr/>
          <p:nvPr/>
        </p:nvSpPr>
        <p:spPr>
          <a:xfrm>
            <a:off x="771945" y="1760319"/>
            <a:ext cx="10648107" cy="3108542"/>
          </a:xfrm>
          <a:prstGeom prst="rect">
            <a:avLst/>
          </a:prstGeom>
          <a:noFill/>
          <a:ln>
            <a:noFill/>
          </a:ln>
        </p:spPr>
        <p:txBody>
          <a:bodyPr lIns="91425" tIns="45700" rIns="91425" bIns="45700" anchor="t" anchorCtr="0">
            <a:noAutofit/>
          </a:bodyPr>
          <a:lstStyle/>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Was I asking for TOO much ???</a:t>
            </a:r>
          </a:p>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My programmers said I was…</a:t>
            </a:r>
          </a:p>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But even they said it’s one of BEST tools they worked 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0" y="766118"/>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36" name="Shape 63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37" name="Shape 637"/>
          <p:cNvSpPr/>
          <p:nvPr/>
        </p:nvSpPr>
        <p:spPr>
          <a:xfrm>
            <a:off x="743224" y="1838141"/>
            <a:ext cx="7223970" cy="353943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This is basically the short story of how the Statistical Indicator was born.</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It is the lightest piece of software you will ever use, completely adjustable, with clean design but most of all – USEFUL and ACCURATE, especially in combination with the Cycles method.</a:t>
            </a:r>
          </a:p>
        </p:txBody>
      </p:sp>
      <p:pic>
        <p:nvPicPr>
          <p:cNvPr id="638" name="Shape 638"/>
          <p:cNvPicPr preferRelativeResize="0"/>
          <p:nvPr/>
        </p:nvPicPr>
        <p:blipFill rotWithShape="1">
          <a:blip r:embed="rId4">
            <a:alphaModFix/>
          </a:blip>
          <a:srcRect/>
          <a:stretch/>
        </p:blipFill>
        <p:spPr>
          <a:xfrm>
            <a:off x="9119021" y="766118"/>
            <a:ext cx="2028570" cy="473000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0" y="902987"/>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44" name="Shape 644"/>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45" name="Shape 645"/>
          <p:cNvSpPr/>
          <p:nvPr/>
        </p:nvSpPr>
        <p:spPr>
          <a:xfrm>
            <a:off x="791620" y="1867324"/>
            <a:ext cx="9558609" cy="397031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So what i started doing was:</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514350" marR="0" lvl="0" indent="-514350" algn="l" rtl="0">
              <a:spcBef>
                <a:spcPts val="0"/>
              </a:spcBef>
              <a:buClr>
                <a:schemeClr val="dk1"/>
              </a:buClr>
              <a:buSzPct val="100000"/>
              <a:buFont typeface="Trebuchet MS"/>
              <a:buAutoNum type="arabicPeriod"/>
            </a:pPr>
            <a:r>
              <a:rPr lang="en-US" sz="2800">
                <a:solidFill>
                  <a:schemeClr val="dk1"/>
                </a:solidFill>
                <a:latin typeface="Trebuchet MS"/>
                <a:ea typeface="Trebuchet MS"/>
                <a:cs typeface="Trebuchet MS"/>
                <a:sym typeface="Trebuchet MS"/>
              </a:rPr>
              <a:t>Find a horizontal reversal point (X axis) based on Cycles.</a:t>
            </a:r>
          </a:p>
          <a:p>
            <a:pPr marL="514350" marR="0" lvl="0" indent="-514350" algn="l" rtl="0">
              <a:spcBef>
                <a:spcPts val="0"/>
              </a:spcBef>
              <a:buClr>
                <a:schemeClr val="dk1"/>
              </a:buClr>
              <a:buSzPct val="100000"/>
              <a:buFont typeface="Trebuchet MS"/>
              <a:buAutoNum type="arabicPeriod"/>
            </a:pPr>
            <a:r>
              <a:rPr lang="en-US" sz="2800">
                <a:solidFill>
                  <a:schemeClr val="dk1"/>
                </a:solidFill>
                <a:latin typeface="Trebuchet MS"/>
                <a:ea typeface="Trebuchet MS"/>
                <a:cs typeface="Trebuchet MS"/>
                <a:sym typeface="Trebuchet MS"/>
              </a:rPr>
              <a:t>Find a vertical reversal point (Y axis) based on Time.</a:t>
            </a:r>
          </a:p>
          <a:p>
            <a:pPr marL="514350" marR="0" lvl="0" indent="-514350" algn="l" rtl="0">
              <a:spcBef>
                <a:spcPts val="0"/>
              </a:spcBef>
              <a:buClr>
                <a:schemeClr val="dk1"/>
              </a:buClr>
              <a:buFont typeface="Trebuchet MS"/>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This way I would end up with kind of a Rectangle where I knew price will most likely reverse.</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0" y="727356"/>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Statistics &amp; Cycles</a:t>
            </a:r>
          </a:p>
        </p:txBody>
      </p:sp>
      <p:pic>
        <p:nvPicPr>
          <p:cNvPr id="651" name="Shape 651"/>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52" name="Shape 652"/>
          <p:cNvSpPr/>
          <p:nvPr/>
        </p:nvSpPr>
        <p:spPr>
          <a:xfrm>
            <a:off x="830530" y="1923593"/>
            <a:ext cx="10317061" cy="310854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Definition:</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Identify reliable reversal dates on your chart – be that may Tops or Bottoms. In essenace the indicator represent vertical support and resistance ranges which the trader might use as an extra confirmation to other factors and variables in the decision making process.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656"/>
        <p:cNvGrpSpPr/>
        <p:nvPr/>
      </p:nvGrpSpPr>
      <p:grpSpPr>
        <a:xfrm>
          <a:off x="0" y="0"/>
          <a:ext cx="0" cy="0"/>
          <a:chOff x="0" y="0"/>
          <a:chExt cx="0" cy="0"/>
        </a:xfrm>
      </p:grpSpPr>
      <p:pic>
        <p:nvPicPr>
          <p:cNvPr id="657" name="Shape 657"/>
          <p:cNvPicPr preferRelativeResize="0"/>
          <p:nvPr/>
        </p:nvPicPr>
        <p:blipFill rotWithShape="1">
          <a:blip r:embed="rId3">
            <a:alphaModFix/>
          </a:blip>
          <a:srcRect/>
          <a:stretch/>
        </p:blipFill>
        <p:spPr>
          <a:xfrm>
            <a:off x="1422498" y="754126"/>
            <a:ext cx="9579000" cy="5247300"/>
          </a:xfrm>
          <a:prstGeom prst="rect">
            <a:avLst/>
          </a:prstGeom>
          <a:noFill/>
          <a:ln>
            <a:noFill/>
          </a:ln>
        </p:spPr>
      </p:pic>
      <p:pic>
        <p:nvPicPr>
          <p:cNvPr id="658" name="Shape 658"/>
          <p:cNvPicPr preferRelativeResize="0"/>
          <p:nvPr/>
        </p:nvPicPr>
        <p:blipFill rotWithShape="1">
          <a:blip r:embed="rId4">
            <a:alphaModFix/>
          </a:blip>
          <a:srcRect r="84914"/>
          <a:stretch/>
        </p:blipFill>
        <p:spPr>
          <a:xfrm>
            <a:off x="11147592" y="190144"/>
            <a:ext cx="863175" cy="712843"/>
          </a:xfrm>
          <a:prstGeom prst="rect">
            <a:avLst/>
          </a:prstGeom>
          <a:noFill/>
          <a:ln>
            <a:noFill/>
          </a:ln>
        </p:spPr>
      </p:pic>
      <p:pic>
        <p:nvPicPr>
          <p:cNvPr id="659" name="Shape 659"/>
          <p:cNvPicPr preferRelativeResize="0"/>
          <p:nvPr/>
        </p:nvPicPr>
        <p:blipFill rotWithShape="1">
          <a:blip r:embed="rId5">
            <a:alphaModFix/>
          </a:blip>
          <a:srcRect/>
          <a:stretch/>
        </p:blipFill>
        <p:spPr>
          <a:xfrm>
            <a:off x="10306503" y="544750"/>
            <a:ext cx="409502" cy="181255"/>
          </a:xfrm>
          <a:prstGeom prst="rect">
            <a:avLst/>
          </a:prstGeom>
          <a:noFill/>
          <a:ln>
            <a:noFill/>
          </a:ln>
        </p:spPr>
      </p:pic>
      <p:sp>
        <p:nvSpPr>
          <p:cNvPr id="660" name="Shape 660"/>
          <p:cNvSpPr/>
          <p:nvPr/>
        </p:nvSpPr>
        <p:spPr>
          <a:xfrm>
            <a:off x="1677286" y="1016127"/>
            <a:ext cx="2273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D1 Cycle + Statistics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14"/>
        <p:cNvGrpSpPr/>
        <p:nvPr/>
      </p:nvGrpSpPr>
      <p:grpSpPr>
        <a:xfrm>
          <a:off x="0" y="0"/>
          <a:ext cx="0" cy="0"/>
          <a:chOff x="0" y="0"/>
          <a:chExt cx="0" cy="0"/>
        </a:xfrm>
      </p:grpSpPr>
      <p:pic>
        <p:nvPicPr>
          <p:cNvPr id="215" name="Shape 215"/>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216" name="Shape 216" descr="fibo table sequence of fibonacci numbers"/>
          <p:cNvPicPr preferRelativeResize="0"/>
          <p:nvPr/>
        </p:nvPicPr>
        <p:blipFill rotWithShape="1">
          <a:blip r:embed="rId4">
            <a:alphaModFix/>
          </a:blip>
          <a:srcRect/>
          <a:stretch/>
        </p:blipFill>
        <p:spPr>
          <a:xfrm>
            <a:off x="1145759" y="1527954"/>
            <a:ext cx="9753599" cy="273367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664"/>
        <p:cNvGrpSpPr/>
        <p:nvPr/>
      </p:nvGrpSpPr>
      <p:grpSpPr>
        <a:xfrm>
          <a:off x="0" y="0"/>
          <a:ext cx="0" cy="0"/>
          <a:chOff x="0" y="0"/>
          <a:chExt cx="0" cy="0"/>
        </a:xfrm>
      </p:grpSpPr>
      <p:pic>
        <p:nvPicPr>
          <p:cNvPr id="665" name="Shape 665"/>
          <p:cNvPicPr preferRelativeResize="0"/>
          <p:nvPr/>
        </p:nvPicPr>
        <p:blipFill rotWithShape="1">
          <a:blip r:embed="rId3">
            <a:alphaModFix/>
          </a:blip>
          <a:srcRect/>
          <a:stretch/>
        </p:blipFill>
        <p:spPr>
          <a:xfrm>
            <a:off x="1448773" y="675350"/>
            <a:ext cx="9841500" cy="5391000"/>
          </a:xfrm>
          <a:prstGeom prst="rect">
            <a:avLst/>
          </a:prstGeom>
          <a:noFill/>
          <a:ln>
            <a:noFill/>
          </a:ln>
        </p:spPr>
      </p:pic>
      <p:pic>
        <p:nvPicPr>
          <p:cNvPr id="666" name="Shape 666"/>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
        <p:nvSpPr>
          <p:cNvPr id="667" name="Shape 667"/>
          <p:cNvSpPr/>
          <p:nvPr/>
        </p:nvSpPr>
        <p:spPr>
          <a:xfrm>
            <a:off x="1585361" y="779802"/>
            <a:ext cx="2273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D1 Cycle + Statistics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671"/>
        <p:cNvGrpSpPr/>
        <p:nvPr/>
      </p:nvGrpSpPr>
      <p:grpSpPr>
        <a:xfrm>
          <a:off x="0" y="0"/>
          <a:ext cx="0" cy="0"/>
          <a:chOff x="0" y="0"/>
          <a:chExt cx="0" cy="0"/>
        </a:xfrm>
      </p:grpSpPr>
      <p:pic>
        <p:nvPicPr>
          <p:cNvPr id="672" name="Shape 672"/>
          <p:cNvPicPr preferRelativeResize="0"/>
          <p:nvPr/>
        </p:nvPicPr>
        <p:blipFill rotWithShape="1">
          <a:blip r:embed="rId3">
            <a:alphaModFix/>
          </a:blip>
          <a:srcRect/>
          <a:stretch/>
        </p:blipFill>
        <p:spPr>
          <a:xfrm>
            <a:off x="1558948" y="754126"/>
            <a:ext cx="9579000" cy="5247300"/>
          </a:xfrm>
          <a:prstGeom prst="rect">
            <a:avLst/>
          </a:prstGeom>
          <a:noFill/>
          <a:ln>
            <a:noFill/>
          </a:ln>
        </p:spPr>
      </p:pic>
      <p:pic>
        <p:nvPicPr>
          <p:cNvPr id="673" name="Shape 673"/>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
        <p:nvSpPr>
          <p:cNvPr id="674" name="Shape 674"/>
          <p:cNvSpPr/>
          <p:nvPr/>
        </p:nvSpPr>
        <p:spPr>
          <a:xfrm>
            <a:off x="6877587" y="902997"/>
            <a:ext cx="24432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(D1 Cycle) + Statistics</a:t>
            </a:r>
          </a:p>
        </p:txBody>
      </p:sp>
      <p:cxnSp>
        <p:nvCxnSpPr>
          <p:cNvPr id="675" name="Shape 675"/>
          <p:cNvCxnSpPr/>
          <p:nvPr/>
        </p:nvCxnSpPr>
        <p:spPr>
          <a:xfrm>
            <a:off x="1729404" y="936741"/>
            <a:ext cx="480900" cy="1912500"/>
          </a:xfrm>
          <a:prstGeom prst="straightConnector1">
            <a:avLst/>
          </a:prstGeom>
          <a:noFill/>
          <a:ln w="28575" cap="flat" cmpd="sng">
            <a:solidFill>
              <a:srgbClr val="9D2D0F"/>
            </a:solidFill>
            <a:prstDash val="solid"/>
            <a:round/>
            <a:headEnd type="none" w="med" len="med"/>
            <a:tailEnd type="triangle" w="lg" len="lg"/>
          </a:ln>
        </p:spPr>
      </p:cxnSp>
      <p:cxnSp>
        <p:nvCxnSpPr>
          <p:cNvPr id="676" name="Shape 676"/>
          <p:cNvCxnSpPr/>
          <p:nvPr/>
        </p:nvCxnSpPr>
        <p:spPr>
          <a:xfrm>
            <a:off x="2853404" y="1430491"/>
            <a:ext cx="669899" cy="2219699"/>
          </a:xfrm>
          <a:prstGeom prst="straightConnector1">
            <a:avLst/>
          </a:prstGeom>
          <a:noFill/>
          <a:ln w="28575" cap="flat" cmpd="sng">
            <a:solidFill>
              <a:srgbClr val="9D2D0F"/>
            </a:solidFill>
            <a:prstDash val="solid"/>
            <a:round/>
            <a:headEnd type="none" w="med" len="med"/>
            <a:tailEnd type="triangle" w="lg" len="lg"/>
          </a:ln>
        </p:spPr>
      </p:cxnSp>
      <p:cxnSp>
        <p:nvCxnSpPr>
          <p:cNvPr id="677" name="Shape 677"/>
          <p:cNvCxnSpPr/>
          <p:nvPr/>
        </p:nvCxnSpPr>
        <p:spPr>
          <a:xfrm>
            <a:off x="5040879" y="2449466"/>
            <a:ext cx="480900" cy="1912499"/>
          </a:xfrm>
          <a:prstGeom prst="straightConnector1">
            <a:avLst/>
          </a:prstGeom>
          <a:noFill/>
          <a:ln w="28575" cap="flat" cmpd="sng">
            <a:solidFill>
              <a:srgbClr val="9D2D0F"/>
            </a:solidFill>
            <a:prstDash val="solid"/>
            <a:round/>
            <a:headEnd type="none" w="med" len="med"/>
            <a:tailEnd type="triangle" w="lg" len="lg"/>
          </a:ln>
        </p:spPr>
      </p:cxn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681"/>
        <p:cNvGrpSpPr/>
        <p:nvPr/>
      </p:nvGrpSpPr>
      <p:grpSpPr>
        <a:xfrm>
          <a:off x="0" y="0"/>
          <a:ext cx="0" cy="0"/>
          <a:chOff x="0" y="0"/>
          <a:chExt cx="0" cy="0"/>
        </a:xfrm>
      </p:grpSpPr>
      <p:pic>
        <p:nvPicPr>
          <p:cNvPr id="682" name="Shape 682"/>
          <p:cNvPicPr preferRelativeResize="0"/>
          <p:nvPr/>
        </p:nvPicPr>
        <p:blipFill rotWithShape="1">
          <a:blip r:embed="rId3">
            <a:alphaModFix/>
          </a:blip>
          <a:srcRect/>
          <a:stretch/>
        </p:blipFill>
        <p:spPr>
          <a:xfrm>
            <a:off x="1264498" y="714750"/>
            <a:ext cx="9663000" cy="5293500"/>
          </a:xfrm>
          <a:prstGeom prst="rect">
            <a:avLst/>
          </a:prstGeom>
          <a:noFill/>
          <a:ln>
            <a:noFill/>
          </a:ln>
        </p:spPr>
      </p:pic>
      <p:pic>
        <p:nvPicPr>
          <p:cNvPr id="683" name="Shape 683"/>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
        <p:nvSpPr>
          <p:cNvPr id="684" name="Shape 684"/>
          <p:cNvSpPr/>
          <p:nvPr/>
        </p:nvSpPr>
        <p:spPr>
          <a:xfrm>
            <a:off x="1440936" y="871702"/>
            <a:ext cx="2273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D1 Cycle + Statistics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0" y="2336455"/>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How the powerful combination of</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Cycles + Statistics can provide amazing RISK:REWARD ratio trade?</a:t>
            </a:r>
          </a:p>
        </p:txBody>
      </p:sp>
      <p:pic>
        <p:nvPicPr>
          <p:cNvPr id="690" name="Shape 690"/>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694"/>
        <p:cNvGrpSpPr/>
        <p:nvPr/>
      </p:nvGrpSpPr>
      <p:grpSpPr>
        <a:xfrm>
          <a:off x="0" y="0"/>
          <a:ext cx="0" cy="0"/>
          <a:chOff x="0" y="0"/>
          <a:chExt cx="0" cy="0"/>
        </a:xfrm>
      </p:grpSpPr>
      <p:sp>
        <p:nvSpPr>
          <p:cNvPr id="695" name="Shape 695"/>
          <p:cNvSpPr txBox="1">
            <a:spLocks noGrp="1"/>
          </p:cNvSpPr>
          <p:nvPr>
            <p:ph type="title"/>
          </p:nvPr>
        </p:nvSpPr>
        <p:spPr>
          <a:xfrm>
            <a:off x="0" y="902987"/>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Risk:Reward Trading</a:t>
            </a:r>
          </a:p>
        </p:txBody>
      </p:sp>
      <p:pic>
        <p:nvPicPr>
          <p:cNvPr id="696" name="Shape 69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697" name="Shape 697"/>
          <p:cNvSpPr/>
          <p:nvPr/>
        </p:nvSpPr>
        <p:spPr>
          <a:xfrm>
            <a:off x="831495" y="1873299"/>
            <a:ext cx="10529010" cy="48320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I’m sure I got your attention already but trust me, best part is yet to be revealed.</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Knowing that we can expect a reversal zone within a specific Horizontal and Vertical ranges is pretty much half of the work.</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At this point we just need to WAIT FOR CONFIRMATION</a:t>
            </a: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and figure out a way to enter (apply trading strategy).</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9727" y="691350"/>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Risk:Reward Trading</a:t>
            </a:r>
          </a:p>
        </p:txBody>
      </p:sp>
      <p:pic>
        <p:nvPicPr>
          <p:cNvPr id="703" name="Shape 703"/>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704" name="Shape 704"/>
          <p:cNvSpPr/>
          <p:nvPr/>
        </p:nvSpPr>
        <p:spPr>
          <a:xfrm>
            <a:off x="821766" y="2456794"/>
            <a:ext cx="10529010" cy="440120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The greatest thing about Cycles is that at this point – when you know the direction - you may apply </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US" sz="2800" u="sng">
                <a:solidFill>
                  <a:schemeClr val="dk1"/>
                </a:solidFill>
                <a:latin typeface="Trebuchet MS"/>
                <a:ea typeface="Trebuchet MS"/>
                <a:cs typeface="Trebuchet MS"/>
                <a:sym typeface="Trebuchet MS"/>
              </a:rPr>
              <a:t>ANY TRADING METHOD/STRATEGY/SYSTEM </a:t>
            </a:r>
          </a:p>
          <a:p>
            <a:pPr marL="0" marR="0" lvl="0" indent="0" algn="ctr" rtl="0">
              <a:spcBef>
                <a:spcPts val="0"/>
              </a:spcBef>
              <a:buNone/>
            </a:pPr>
            <a:endParaRPr sz="2800" u="sng">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that you have in your arsenal.</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a:xfrm>
            <a:off x="0" y="767945"/>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Risk:Reward Trading</a:t>
            </a:r>
          </a:p>
        </p:txBody>
      </p:sp>
      <p:pic>
        <p:nvPicPr>
          <p:cNvPr id="710" name="Shape 710"/>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711" name="Shape 711"/>
          <p:cNvSpPr/>
          <p:nvPr/>
        </p:nvSpPr>
        <p:spPr>
          <a:xfrm>
            <a:off x="831495" y="1649399"/>
            <a:ext cx="10529010" cy="612475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a:solidFill>
                  <a:schemeClr val="dk1"/>
                </a:solidFill>
                <a:latin typeface="Trebuchet MS"/>
                <a:ea typeface="Trebuchet MS"/>
                <a:cs typeface="Trebuchet MS"/>
                <a:sym typeface="Trebuchet MS"/>
              </a:rPr>
              <a:t>How do we do that?</a:t>
            </a:r>
          </a:p>
          <a:p>
            <a:pPr marL="0" marR="0" lvl="0" indent="0" algn="ctr"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We are going to look for entries 1 or 2 time frames lower.</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So if you spot a Cycle that is confirmed by Statistics on the D1 chart for example, you will be looking for entries on the H4 or H1 charts.</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SzPct val="25000"/>
              <a:buNone/>
            </a:pPr>
            <a:r>
              <a:rPr lang="en-US" sz="2800">
                <a:solidFill>
                  <a:schemeClr val="dk1"/>
                </a:solidFill>
                <a:latin typeface="Trebuchet MS"/>
                <a:ea typeface="Trebuchet MS"/>
                <a:cs typeface="Trebuchet MS"/>
                <a:sym typeface="Trebuchet MS"/>
              </a:rPr>
              <a:t>Let’s see a few examples:</a:t>
            </a: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a:p>
            <a:pPr marL="0" marR="0" lvl="0" indent="0" algn="l" rtl="0">
              <a:spcBef>
                <a:spcPts val="0"/>
              </a:spcBef>
              <a:buNone/>
            </a:pPr>
            <a:endParaRPr sz="2800">
              <a:solidFill>
                <a:schemeClr val="dk1"/>
              </a:solidFill>
              <a:latin typeface="Trebuchet MS"/>
              <a:ea typeface="Trebuchet MS"/>
              <a:cs typeface="Trebuchet MS"/>
              <a:sym typeface="Trebuchet M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0" y="2176256"/>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D1 Special Bullish Cycle</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AUDUSD</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R:R Ratio – 1 : 7.5</a:t>
            </a:r>
          </a:p>
        </p:txBody>
      </p:sp>
      <p:pic>
        <p:nvPicPr>
          <p:cNvPr id="717" name="Shape 717"/>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Shape 721"/>
        <p:cNvGrpSpPr/>
        <p:nvPr/>
      </p:nvGrpSpPr>
      <p:grpSpPr>
        <a:xfrm>
          <a:off x="0" y="0"/>
          <a:ext cx="0" cy="0"/>
          <a:chOff x="0" y="0"/>
          <a:chExt cx="0" cy="0"/>
        </a:xfrm>
      </p:grpSpPr>
      <p:pic>
        <p:nvPicPr>
          <p:cNvPr id="722" name="Shape 722"/>
          <p:cNvPicPr preferRelativeResize="0"/>
          <p:nvPr/>
        </p:nvPicPr>
        <p:blipFill rotWithShape="1">
          <a:blip r:embed="rId3">
            <a:alphaModFix/>
          </a:blip>
          <a:srcRect/>
          <a:stretch/>
        </p:blipFill>
        <p:spPr>
          <a:xfrm>
            <a:off x="1488148" y="741001"/>
            <a:ext cx="9465900" cy="5185200"/>
          </a:xfrm>
          <a:prstGeom prst="rect">
            <a:avLst/>
          </a:prstGeom>
          <a:noFill/>
          <a:ln>
            <a:noFill/>
          </a:ln>
        </p:spPr>
      </p:pic>
      <p:pic>
        <p:nvPicPr>
          <p:cNvPr id="723" name="Shape 723"/>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
        <p:nvSpPr>
          <p:cNvPr id="724" name="Shape 724"/>
          <p:cNvSpPr/>
          <p:nvPr/>
        </p:nvSpPr>
        <p:spPr>
          <a:xfrm>
            <a:off x="1729811" y="884827"/>
            <a:ext cx="2273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D1 Cycle + Statistics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Shape 728"/>
        <p:cNvGrpSpPr/>
        <p:nvPr/>
      </p:nvGrpSpPr>
      <p:grpSpPr>
        <a:xfrm>
          <a:off x="0" y="0"/>
          <a:ext cx="0" cy="0"/>
          <a:chOff x="0" y="0"/>
          <a:chExt cx="0" cy="0"/>
        </a:xfrm>
      </p:grpSpPr>
      <p:pic>
        <p:nvPicPr>
          <p:cNvPr id="729" name="Shape 729"/>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730" name="Shape 730"/>
          <p:cNvPicPr preferRelativeResize="0"/>
          <p:nvPr/>
        </p:nvPicPr>
        <p:blipFill rotWithShape="1">
          <a:blip r:embed="rId4">
            <a:alphaModFix/>
          </a:blip>
          <a:srcRect/>
          <a:stretch/>
        </p:blipFill>
        <p:spPr>
          <a:xfrm>
            <a:off x="1632573" y="853924"/>
            <a:ext cx="9305700" cy="509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pic>
        <p:nvPicPr>
          <p:cNvPr id="221" name="Shape 221"/>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
        <p:nvSpPr>
          <p:cNvPr id="222" name="Shape 222"/>
          <p:cNvSpPr/>
          <p:nvPr/>
        </p:nvSpPr>
        <p:spPr>
          <a:xfrm>
            <a:off x="842058" y="1162901"/>
            <a:ext cx="10305534" cy="4031872"/>
          </a:xfrm>
          <a:prstGeom prst="rect">
            <a:avLst/>
          </a:prstGeom>
          <a:noFill/>
          <a:ln>
            <a:noFill/>
          </a:ln>
        </p:spPr>
        <p:txBody>
          <a:bodyPr lIns="91425" tIns="45700" rIns="91425" bIns="45700" anchor="t" anchorCtr="0">
            <a:noAutofit/>
          </a:bodyPr>
          <a:lstStyle/>
          <a:p>
            <a:pPr marL="0" marR="0" lvl="0" indent="0" algn="just" rtl="0">
              <a:spcBef>
                <a:spcPts val="0"/>
              </a:spcBef>
              <a:buSzPct val="25000"/>
              <a:buNone/>
            </a:pPr>
            <a:r>
              <a:rPr lang="en-US" sz="2800" b="1">
                <a:solidFill>
                  <a:schemeClr val="dk1"/>
                </a:solidFill>
                <a:latin typeface="Trebuchet MS"/>
                <a:ea typeface="Trebuchet MS"/>
                <a:cs typeface="Trebuchet MS"/>
                <a:sym typeface="Trebuchet MS"/>
              </a:rPr>
              <a:t>IMPORTANT:</a:t>
            </a:r>
          </a:p>
          <a:p>
            <a:pPr marL="0" marR="0" lvl="0" indent="0" algn="just" rtl="0">
              <a:spcBef>
                <a:spcPts val="0"/>
              </a:spcBef>
              <a:buNone/>
            </a:pPr>
            <a:endParaRPr sz="1800">
              <a:solidFill>
                <a:schemeClr val="dk1"/>
              </a:solidFill>
              <a:latin typeface="Trebuchet MS"/>
              <a:ea typeface="Trebuchet MS"/>
              <a:cs typeface="Trebuchet MS"/>
              <a:sym typeface="Trebuchet MS"/>
            </a:endParaRPr>
          </a:p>
          <a:p>
            <a:pPr marL="0" marR="0" lvl="0" indent="0" algn="just" rtl="0">
              <a:spcBef>
                <a:spcPts val="0"/>
              </a:spcBef>
              <a:buNone/>
            </a:pPr>
            <a:endParaRPr sz="18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400">
                <a:solidFill>
                  <a:schemeClr val="dk1"/>
                </a:solidFill>
                <a:latin typeface="Trebuchet MS"/>
                <a:ea typeface="Trebuchet MS"/>
                <a:cs typeface="Trebuchet MS"/>
                <a:sym typeface="Trebuchet MS"/>
              </a:rPr>
              <a:t>Behind the scenes of the trading world, magic happens. Big money option are written and expired according to these very same Fibonacci levels. Remember – Fibo is not just in trading but in any aspect of life numbers related.</a:t>
            </a:r>
          </a:p>
          <a:p>
            <a:pPr marL="0" marR="0" lvl="0" indent="0" algn="just" rtl="0">
              <a:spcBef>
                <a:spcPts val="0"/>
              </a:spcBef>
              <a:buNone/>
            </a:pPr>
            <a:endParaRPr sz="24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400">
                <a:solidFill>
                  <a:schemeClr val="dk1"/>
                </a:solidFill>
                <a:latin typeface="Trebuchet MS"/>
                <a:ea typeface="Trebuchet MS"/>
                <a:cs typeface="Trebuchet MS"/>
                <a:sym typeface="Trebuchet MS"/>
              </a:rPr>
              <a:t>This information is priceless to us – the retail traders. </a:t>
            </a:r>
          </a:p>
          <a:p>
            <a:pPr marL="0" marR="0" lvl="0" indent="0" algn="just" rtl="0">
              <a:spcBef>
                <a:spcPts val="0"/>
              </a:spcBef>
              <a:buNone/>
            </a:pPr>
            <a:endParaRPr sz="2400">
              <a:solidFill>
                <a:schemeClr val="dk1"/>
              </a:solidFill>
              <a:latin typeface="Trebuchet MS"/>
              <a:ea typeface="Trebuchet MS"/>
              <a:cs typeface="Trebuchet MS"/>
              <a:sym typeface="Trebuchet MS"/>
            </a:endParaRPr>
          </a:p>
          <a:p>
            <a:pPr marL="0" marR="0" lvl="0" indent="0" algn="just" rtl="0">
              <a:spcBef>
                <a:spcPts val="0"/>
              </a:spcBef>
              <a:buSzPct val="25000"/>
              <a:buNone/>
            </a:pPr>
            <a:r>
              <a:rPr lang="en-US" sz="2400">
                <a:solidFill>
                  <a:schemeClr val="dk1"/>
                </a:solidFill>
                <a:latin typeface="Trebuchet MS"/>
                <a:ea typeface="Trebuchet MS"/>
                <a:cs typeface="Trebuchet MS"/>
                <a:sym typeface="Trebuchet MS"/>
              </a:rPr>
              <a:t>By the end of this lesson you will find out </a:t>
            </a:r>
            <a:r>
              <a:rPr lang="en-US" sz="2400" u="sng">
                <a:solidFill>
                  <a:schemeClr val="dk1"/>
                </a:solidFill>
                <a:latin typeface="Trebuchet MS"/>
                <a:ea typeface="Trebuchet MS"/>
                <a:cs typeface="Trebuchet MS"/>
                <a:sym typeface="Trebuchet MS"/>
              </a:rPr>
              <a:t>WHY.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0" y="2176256"/>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D1 Triple Bearish Cycle</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EURUSD</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R:R Ratio – 1 : 21</a:t>
            </a:r>
          </a:p>
        </p:txBody>
      </p:sp>
      <p:pic>
        <p:nvPicPr>
          <p:cNvPr id="736" name="Shape 736"/>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Shape 740"/>
        <p:cNvGrpSpPr/>
        <p:nvPr/>
      </p:nvGrpSpPr>
      <p:grpSpPr>
        <a:xfrm>
          <a:off x="0" y="0"/>
          <a:ext cx="0" cy="0"/>
          <a:chOff x="0" y="0"/>
          <a:chExt cx="0" cy="0"/>
        </a:xfrm>
      </p:grpSpPr>
      <p:pic>
        <p:nvPicPr>
          <p:cNvPr id="741" name="Shape 741"/>
          <p:cNvPicPr preferRelativeResize="0"/>
          <p:nvPr/>
        </p:nvPicPr>
        <p:blipFill rotWithShape="1">
          <a:blip r:embed="rId3">
            <a:alphaModFix/>
          </a:blip>
          <a:srcRect/>
          <a:stretch/>
        </p:blipFill>
        <p:spPr>
          <a:xfrm>
            <a:off x="1291173" y="885426"/>
            <a:ext cx="9486900" cy="5196900"/>
          </a:xfrm>
          <a:prstGeom prst="rect">
            <a:avLst/>
          </a:prstGeom>
          <a:noFill/>
          <a:ln>
            <a:noFill/>
          </a:ln>
        </p:spPr>
      </p:pic>
      <p:pic>
        <p:nvPicPr>
          <p:cNvPr id="742" name="Shape 742"/>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
        <p:nvSpPr>
          <p:cNvPr id="743" name="Shape 743"/>
          <p:cNvSpPr/>
          <p:nvPr/>
        </p:nvSpPr>
        <p:spPr>
          <a:xfrm>
            <a:off x="1021812" y="615922"/>
            <a:ext cx="2443298"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(D1 Cycle) + Statistics</a:t>
            </a:r>
          </a:p>
        </p:txBody>
      </p:sp>
      <p:cxnSp>
        <p:nvCxnSpPr>
          <p:cNvPr id="744" name="Shape 744"/>
          <p:cNvCxnSpPr/>
          <p:nvPr/>
        </p:nvCxnSpPr>
        <p:spPr>
          <a:xfrm>
            <a:off x="1414279" y="1081141"/>
            <a:ext cx="585900" cy="1925700"/>
          </a:xfrm>
          <a:prstGeom prst="straightConnector1">
            <a:avLst/>
          </a:prstGeom>
          <a:noFill/>
          <a:ln w="28575" cap="flat" cmpd="sng">
            <a:solidFill>
              <a:srgbClr val="9D2D0F"/>
            </a:solidFill>
            <a:prstDash val="solid"/>
            <a:round/>
            <a:headEnd type="none" w="med" len="med"/>
            <a:tailEnd type="triangle" w="lg" len="lg"/>
          </a:ln>
        </p:spPr>
      </p:cxnSp>
      <p:cxnSp>
        <p:nvCxnSpPr>
          <p:cNvPr id="745" name="Shape 745"/>
          <p:cNvCxnSpPr/>
          <p:nvPr/>
        </p:nvCxnSpPr>
        <p:spPr>
          <a:xfrm>
            <a:off x="2362241" y="1496651"/>
            <a:ext cx="990299" cy="2297999"/>
          </a:xfrm>
          <a:prstGeom prst="straightConnector1">
            <a:avLst/>
          </a:prstGeom>
          <a:noFill/>
          <a:ln w="28575" cap="flat" cmpd="sng">
            <a:solidFill>
              <a:srgbClr val="9D2D0F"/>
            </a:solidFill>
            <a:prstDash val="solid"/>
            <a:round/>
            <a:headEnd type="none" w="med" len="med"/>
            <a:tailEnd type="triangle" w="lg" len="lg"/>
          </a:ln>
        </p:spPr>
      </p:cxnSp>
      <p:cxnSp>
        <p:nvCxnSpPr>
          <p:cNvPr id="746" name="Shape 746"/>
          <p:cNvCxnSpPr/>
          <p:nvPr/>
        </p:nvCxnSpPr>
        <p:spPr>
          <a:xfrm>
            <a:off x="4420096" y="2516075"/>
            <a:ext cx="862500" cy="1935600"/>
          </a:xfrm>
          <a:prstGeom prst="straightConnector1">
            <a:avLst/>
          </a:prstGeom>
          <a:noFill/>
          <a:ln w="28575" cap="flat" cmpd="sng">
            <a:solidFill>
              <a:srgbClr val="9D2D0F"/>
            </a:solidFill>
            <a:prstDash val="solid"/>
            <a:round/>
            <a:headEnd type="none" w="med" len="med"/>
            <a:tailEnd type="triangle" w="lg" len="lg"/>
          </a:ln>
        </p:spPr>
      </p:cxn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Shape 750"/>
        <p:cNvGrpSpPr/>
        <p:nvPr/>
      </p:nvGrpSpPr>
      <p:grpSpPr>
        <a:xfrm>
          <a:off x="0" y="0"/>
          <a:ext cx="0" cy="0"/>
          <a:chOff x="0" y="0"/>
          <a:chExt cx="0" cy="0"/>
        </a:xfrm>
      </p:grpSpPr>
      <p:pic>
        <p:nvPicPr>
          <p:cNvPr id="751" name="Shape 751"/>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752" name="Shape 752"/>
          <p:cNvPicPr preferRelativeResize="0"/>
          <p:nvPr/>
        </p:nvPicPr>
        <p:blipFill rotWithShape="1">
          <a:blip r:embed="rId4">
            <a:alphaModFix/>
          </a:blip>
          <a:srcRect/>
          <a:stretch/>
        </p:blipFill>
        <p:spPr>
          <a:xfrm>
            <a:off x="1133675" y="716399"/>
            <a:ext cx="10068300" cy="53727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756"/>
        <p:cNvGrpSpPr/>
        <p:nvPr/>
      </p:nvGrpSpPr>
      <p:grpSpPr>
        <a:xfrm>
          <a:off x="0" y="0"/>
          <a:ext cx="0" cy="0"/>
          <a:chOff x="0" y="0"/>
          <a:chExt cx="0" cy="0"/>
        </a:xfrm>
      </p:grpSpPr>
      <p:pic>
        <p:nvPicPr>
          <p:cNvPr id="757" name="Shape 757"/>
          <p:cNvPicPr preferRelativeResize="0"/>
          <p:nvPr/>
        </p:nvPicPr>
        <p:blipFill rotWithShape="1">
          <a:blip r:embed="rId3">
            <a:alphaModFix/>
          </a:blip>
          <a:srcRect r="84914"/>
          <a:stretch/>
        </p:blipFill>
        <p:spPr>
          <a:xfrm>
            <a:off x="11147592" y="190144"/>
            <a:ext cx="863175" cy="712843"/>
          </a:xfrm>
          <a:prstGeom prst="rect">
            <a:avLst/>
          </a:prstGeom>
          <a:noFill/>
          <a:ln>
            <a:noFill/>
          </a:ln>
        </p:spPr>
      </p:pic>
      <p:pic>
        <p:nvPicPr>
          <p:cNvPr id="758" name="Shape 758" descr="Chart EURUSD, D1, 2017.01.20 16:55 UTC, FxPro Financial Services Ltd, MetaTrader 4, Demo"/>
          <p:cNvPicPr preferRelativeResize="0"/>
          <p:nvPr/>
        </p:nvPicPr>
        <p:blipFill rotWithShape="1">
          <a:blip r:embed="rId4">
            <a:alphaModFix/>
          </a:blip>
          <a:srcRect/>
          <a:stretch/>
        </p:blipFill>
        <p:spPr>
          <a:xfrm>
            <a:off x="1317475" y="786499"/>
            <a:ext cx="9762900" cy="52095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762"/>
        <p:cNvGrpSpPr/>
        <p:nvPr/>
      </p:nvGrpSpPr>
      <p:grpSpPr>
        <a:xfrm>
          <a:off x="0" y="0"/>
          <a:ext cx="0" cy="0"/>
          <a:chOff x="0" y="0"/>
          <a:chExt cx="0" cy="0"/>
        </a:xfrm>
      </p:grpSpPr>
      <p:sp>
        <p:nvSpPr>
          <p:cNvPr id="763" name="Shape 763"/>
          <p:cNvSpPr txBox="1">
            <a:spLocks noGrp="1"/>
          </p:cNvSpPr>
          <p:nvPr>
            <p:ph type="title"/>
          </p:nvPr>
        </p:nvSpPr>
        <p:spPr>
          <a:xfrm>
            <a:off x="0" y="2176256"/>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D1 Double Bullish Cycle</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GBPAUD</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R:R Ratio – 1 : 5</a:t>
            </a:r>
          </a:p>
        </p:txBody>
      </p:sp>
      <p:pic>
        <p:nvPicPr>
          <p:cNvPr id="764" name="Shape 764"/>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Shape 768"/>
        <p:cNvGrpSpPr/>
        <p:nvPr/>
      </p:nvGrpSpPr>
      <p:grpSpPr>
        <a:xfrm>
          <a:off x="0" y="0"/>
          <a:ext cx="0" cy="0"/>
          <a:chOff x="0" y="0"/>
          <a:chExt cx="0" cy="0"/>
        </a:xfrm>
      </p:grpSpPr>
      <p:pic>
        <p:nvPicPr>
          <p:cNvPr id="769" name="Shape 769" descr="Chart GBPAUD, D1, 2016.12.15 11:39 UTC, FxPro Financial Services Ltd, MetaTrader 4, Demo"/>
          <p:cNvPicPr preferRelativeResize="0"/>
          <p:nvPr/>
        </p:nvPicPr>
        <p:blipFill rotWithShape="1">
          <a:blip r:embed="rId3">
            <a:alphaModFix/>
          </a:blip>
          <a:srcRect/>
          <a:stretch/>
        </p:blipFill>
        <p:spPr>
          <a:xfrm>
            <a:off x="1319323" y="741000"/>
            <a:ext cx="9657600" cy="5290500"/>
          </a:xfrm>
          <a:prstGeom prst="rect">
            <a:avLst/>
          </a:prstGeom>
          <a:noFill/>
          <a:ln>
            <a:noFill/>
          </a:ln>
        </p:spPr>
      </p:pic>
      <p:pic>
        <p:nvPicPr>
          <p:cNvPr id="770" name="Shape 770"/>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Shape 774"/>
        <p:cNvGrpSpPr/>
        <p:nvPr/>
      </p:nvGrpSpPr>
      <p:grpSpPr>
        <a:xfrm>
          <a:off x="0" y="0"/>
          <a:ext cx="0" cy="0"/>
          <a:chOff x="0" y="0"/>
          <a:chExt cx="0" cy="0"/>
        </a:xfrm>
      </p:grpSpPr>
      <p:pic>
        <p:nvPicPr>
          <p:cNvPr id="775" name="Shape 775"/>
          <p:cNvPicPr preferRelativeResize="0"/>
          <p:nvPr/>
        </p:nvPicPr>
        <p:blipFill rotWithShape="1">
          <a:blip r:embed="rId3">
            <a:alphaModFix/>
          </a:blip>
          <a:srcRect/>
          <a:stretch/>
        </p:blipFill>
        <p:spPr>
          <a:xfrm>
            <a:off x="1501248" y="793525"/>
            <a:ext cx="9552600" cy="5232900"/>
          </a:xfrm>
          <a:prstGeom prst="rect">
            <a:avLst/>
          </a:prstGeom>
          <a:noFill/>
          <a:ln>
            <a:noFill/>
          </a:ln>
        </p:spPr>
      </p:pic>
      <p:pic>
        <p:nvPicPr>
          <p:cNvPr id="776" name="Shape 776"/>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780"/>
        <p:cNvGrpSpPr/>
        <p:nvPr/>
      </p:nvGrpSpPr>
      <p:grpSpPr>
        <a:xfrm>
          <a:off x="0" y="0"/>
          <a:ext cx="0" cy="0"/>
          <a:chOff x="0" y="0"/>
          <a:chExt cx="0" cy="0"/>
        </a:xfrm>
      </p:grpSpPr>
      <p:sp>
        <p:nvSpPr>
          <p:cNvPr id="781" name="Shape 781"/>
          <p:cNvSpPr txBox="1">
            <a:spLocks noGrp="1"/>
          </p:cNvSpPr>
          <p:nvPr>
            <p:ph type="title"/>
          </p:nvPr>
        </p:nvSpPr>
        <p:spPr>
          <a:xfrm>
            <a:off x="0" y="2176256"/>
            <a:ext cx="12192000" cy="659026"/>
          </a:xfrm>
          <a:prstGeom prst="rect">
            <a:avLst/>
          </a:prstGeom>
          <a:noFill/>
          <a:ln>
            <a:noFill/>
          </a:ln>
        </p:spPr>
        <p:txBody>
          <a:bodyPr lIns="91425" tIns="45700" rIns="91425" bIns="45700" anchor="t" anchorCtr="0">
            <a:noAutofit/>
          </a:bodyPr>
          <a:lstStyle/>
          <a:p>
            <a:pPr marL="0" marR="0" lvl="0" indent="0" algn="ctr" rtl="0">
              <a:spcBef>
                <a:spcPts val="0"/>
              </a:spcBef>
              <a:buClr>
                <a:srgbClr val="262626"/>
              </a:buClr>
              <a:buSzPct val="25000"/>
              <a:buFont typeface="Trebuchet MS"/>
              <a:buNone/>
            </a:pPr>
            <a:r>
              <a:rPr lang="en-US" sz="4000" b="0" i="0" u="none" strike="noStrike" cap="none">
                <a:solidFill>
                  <a:srgbClr val="262626"/>
                </a:solidFill>
                <a:latin typeface="Trebuchet MS"/>
                <a:ea typeface="Trebuchet MS"/>
                <a:cs typeface="Trebuchet MS"/>
                <a:sym typeface="Trebuchet MS"/>
              </a:rPr>
              <a:t>D1 Triple Bearish Cycle</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GBPAUD</a:t>
            </a:r>
            <a:br>
              <a:rPr lang="en-US" sz="4000" b="0" i="0" u="none" strike="noStrike" cap="none">
                <a:solidFill>
                  <a:srgbClr val="262626"/>
                </a:solidFill>
                <a:latin typeface="Trebuchet MS"/>
                <a:ea typeface="Trebuchet MS"/>
                <a:cs typeface="Trebuchet MS"/>
                <a:sym typeface="Trebuchet MS"/>
              </a:rPr>
            </a:br>
            <a:r>
              <a:rPr lang="en-US" sz="4000" b="0" i="0" u="none" strike="noStrike" cap="none">
                <a:solidFill>
                  <a:srgbClr val="262626"/>
                </a:solidFill>
                <a:latin typeface="Trebuchet MS"/>
                <a:ea typeface="Trebuchet MS"/>
                <a:cs typeface="Trebuchet MS"/>
                <a:sym typeface="Trebuchet MS"/>
              </a:rPr>
              <a:t>R:R Ratio – 1 : 10</a:t>
            </a:r>
          </a:p>
        </p:txBody>
      </p:sp>
      <p:pic>
        <p:nvPicPr>
          <p:cNvPr id="782" name="Shape 782"/>
          <p:cNvPicPr preferRelativeResize="0"/>
          <p:nvPr/>
        </p:nvPicPr>
        <p:blipFill rotWithShape="1">
          <a:blip r:embed="rId3">
            <a:alphaModFix/>
          </a:blip>
          <a:srcRect r="84914"/>
          <a:stretch/>
        </p:blipFill>
        <p:spPr>
          <a:xfrm>
            <a:off x="11147592" y="190144"/>
            <a:ext cx="863175" cy="71284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Shape 786"/>
        <p:cNvGrpSpPr/>
        <p:nvPr/>
      </p:nvGrpSpPr>
      <p:grpSpPr>
        <a:xfrm>
          <a:off x="0" y="0"/>
          <a:ext cx="0" cy="0"/>
          <a:chOff x="0" y="0"/>
          <a:chExt cx="0" cy="0"/>
        </a:xfrm>
      </p:grpSpPr>
      <p:pic>
        <p:nvPicPr>
          <p:cNvPr id="787" name="Shape 787" descr="Chart GBPAUD, D1, 2016.12.15 11:56 UTC, FxPro Financial Services Ltd, MetaTrader 4, Demo"/>
          <p:cNvPicPr preferRelativeResize="0"/>
          <p:nvPr/>
        </p:nvPicPr>
        <p:blipFill rotWithShape="1">
          <a:blip r:embed="rId3">
            <a:alphaModFix/>
          </a:blip>
          <a:srcRect/>
          <a:stretch/>
        </p:blipFill>
        <p:spPr>
          <a:xfrm>
            <a:off x="1358626" y="754150"/>
            <a:ext cx="9670800" cy="5297700"/>
          </a:xfrm>
          <a:prstGeom prst="rect">
            <a:avLst/>
          </a:prstGeom>
          <a:noFill/>
          <a:ln>
            <a:noFill/>
          </a:ln>
        </p:spPr>
      </p:pic>
      <p:pic>
        <p:nvPicPr>
          <p:cNvPr id="788" name="Shape 788"/>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Shape 792"/>
        <p:cNvGrpSpPr/>
        <p:nvPr/>
      </p:nvGrpSpPr>
      <p:grpSpPr>
        <a:xfrm>
          <a:off x="0" y="0"/>
          <a:ext cx="0" cy="0"/>
          <a:chOff x="0" y="0"/>
          <a:chExt cx="0" cy="0"/>
        </a:xfrm>
      </p:grpSpPr>
      <p:pic>
        <p:nvPicPr>
          <p:cNvPr id="793" name="Shape 793"/>
          <p:cNvPicPr preferRelativeResize="0"/>
          <p:nvPr/>
        </p:nvPicPr>
        <p:blipFill rotWithShape="1">
          <a:blip r:embed="rId3">
            <a:alphaModFix/>
          </a:blip>
          <a:srcRect/>
          <a:stretch/>
        </p:blipFill>
        <p:spPr>
          <a:xfrm>
            <a:off x="1437398" y="794550"/>
            <a:ext cx="9618300" cy="5268900"/>
          </a:xfrm>
          <a:prstGeom prst="rect">
            <a:avLst/>
          </a:prstGeom>
          <a:noFill/>
          <a:ln>
            <a:noFill/>
          </a:ln>
        </p:spPr>
      </p:pic>
      <p:pic>
        <p:nvPicPr>
          <p:cNvPr id="794" name="Shape 794"/>
          <p:cNvPicPr preferRelativeResize="0"/>
          <p:nvPr/>
        </p:nvPicPr>
        <p:blipFill rotWithShape="1">
          <a:blip r:embed="rId4">
            <a:alphaModFix/>
          </a:blip>
          <a:srcRect r="84914"/>
          <a:stretch/>
        </p:blipFill>
        <p:spPr>
          <a:xfrm>
            <a:off x="11147592" y="190144"/>
            <a:ext cx="863175" cy="712843"/>
          </a:xfrm>
          <a:prstGeom prst="rect">
            <a:avLst/>
          </a:prstGeom>
          <a:noFill/>
          <a:ln>
            <a:noFill/>
          </a:ln>
        </p:spPr>
      </p:pic>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1990</Words>
  <Application>Microsoft Office PowerPoint</Application>
  <PresentationFormat>Widescreen</PresentationFormat>
  <Paragraphs>274</Paragraphs>
  <Slides>111</Slides>
  <Notes>111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111</vt:i4>
      </vt:variant>
    </vt:vector>
  </HeadingPairs>
  <TitlesOfParts>
    <vt:vector size="115" baseType="lpstr">
      <vt:lpstr>Arial</vt:lpstr>
      <vt:lpstr>Noto Sans Symbols</vt:lpstr>
      <vt:lpstr>Trebuchet MS</vt:lpstr>
      <vt:lpstr>Wisp</vt:lpstr>
      <vt:lpstr>PowerPoint Presentation</vt:lpstr>
      <vt:lpstr>Who is Vladimir Ribakov?</vt:lpstr>
      <vt:lpstr>Today I will talk about:</vt:lpstr>
      <vt:lpstr>I have broken down the subject into the following:</vt:lpstr>
      <vt:lpstr>We are going to dig very deep today in Cycles.   But first, let’s meet a tool that will be very helpful for us.</vt:lpstr>
      <vt:lpstr>Introduction To Fibonacci  </vt:lpstr>
      <vt:lpstr>Introduction To Fibonacci  </vt:lpstr>
      <vt:lpstr>PowerPoint Presentation</vt:lpstr>
      <vt:lpstr>PowerPoint Presentation</vt:lpstr>
      <vt:lpstr>PowerPoint Presentation</vt:lpstr>
      <vt:lpstr>How are the Fibonacci Retracement &amp; Expansion  Levels Derived From The Fibonacci Sequence? </vt:lpstr>
      <vt:lpstr>Some Important Fibonacci Levels</vt:lpstr>
      <vt:lpstr>PowerPoint Presentation</vt:lpstr>
      <vt:lpstr>Fibonacci Retracement &amp; Expansion</vt:lpstr>
      <vt:lpstr>PowerPoint Presentation</vt:lpstr>
      <vt:lpstr>Fibonacci Retracement &amp; Expansion</vt:lpstr>
      <vt:lpstr>Fibonacci Retracement &amp; Expansion</vt:lpstr>
      <vt:lpstr>Fibonacci Retracement &amp; Expansion</vt:lpstr>
      <vt:lpstr>PowerPoint Presentation</vt:lpstr>
      <vt:lpstr>PowerPoint Presentation</vt:lpstr>
      <vt:lpstr>PowerPoint Presentation</vt:lpstr>
      <vt:lpstr>What Are Cycles?</vt:lpstr>
      <vt:lpstr>Why Do Cycles Appear ?</vt:lpstr>
      <vt:lpstr>Types Of Cycles</vt:lpstr>
      <vt:lpstr>PowerPoint Presentation</vt:lpstr>
      <vt:lpstr>Double Cycle</vt:lpstr>
      <vt:lpstr>Double Cycle Variations</vt:lpstr>
      <vt:lpstr>Now let’s check out a few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Triple Cycle</vt:lpstr>
      <vt:lpstr>PowerPoint Presentation</vt:lpstr>
      <vt:lpstr>PowerPoint Presentation</vt:lpstr>
      <vt:lpstr>PowerPoint Presentation</vt:lpstr>
      <vt:lpstr>PowerPoint Presentation</vt:lpstr>
      <vt:lpstr>PowerPoint Presentation</vt:lpstr>
      <vt:lpstr>PowerPoint Presentation</vt:lpstr>
      <vt:lpstr>Special Cycle</vt:lpstr>
      <vt:lpstr>PowerPoint Presentation</vt:lpstr>
      <vt:lpstr>PowerPoint Presentation</vt:lpstr>
      <vt:lpstr>PowerPoint Presentation</vt:lpstr>
      <vt:lpstr>PowerPoint Presentation</vt:lpstr>
      <vt:lpstr>PowerPoint Presentation</vt:lpstr>
      <vt:lpstr>Range Cycle</vt:lpstr>
      <vt:lpstr>PowerPoint Presentation</vt:lpstr>
      <vt:lpstr>PowerPoint Presentation</vt:lpstr>
      <vt:lpstr>PowerPoint Presentation</vt:lpstr>
      <vt:lpstr>PowerPoint Presentation</vt:lpstr>
      <vt:lpstr>Cycles Targets</vt:lpstr>
      <vt:lpstr>Cycles Targets</vt:lpstr>
      <vt:lpstr>PowerPoint Presentation</vt:lpstr>
      <vt:lpstr>PowerPoint Presentation</vt:lpstr>
      <vt:lpstr>PowerPoint Presentation</vt:lpstr>
      <vt:lpstr>PowerPoint Presentation</vt:lpstr>
      <vt:lpstr>Basics of Divergence</vt:lpstr>
      <vt:lpstr>What is Divergence?</vt:lpstr>
      <vt:lpstr>PowerPoint Presentation</vt:lpstr>
      <vt:lpstr>Important: Divergence</vt:lpstr>
      <vt:lpstr>Types Of Divergence</vt:lpstr>
      <vt:lpstr>PowerPoint Presentation</vt:lpstr>
      <vt:lpstr>Continuing</vt:lpstr>
      <vt:lpstr>PowerPoint Presentation</vt:lpstr>
      <vt:lpstr>PowerPoint Presentation</vt:lpstr>
      <vt:lpstr>Statistics &amp; Cycles</vt:lpstr>
      <vt:lpstr>Statistics &amp; Cycles</vt:lpstr>
      <vt:lpstr>Statistics &amp; Cycles</vt:lpstr>
      <vt:lpstr>Statistics &amp; Cycles</vt:lpstr>
      <vt:lpstr>Statistics &amp; Cycles</vt:lpstr>
      <vt:lpstr>Statistics &amp; Cycles</vt:lpstr>
      <vt:lpstr>Statistics &amp; Cycles</vt:lpstr>
      <vt:lpstr>Statistics &amp; Cycles</vt:lpstr>
      <vt:lpstr>PowerPoint Presentation</vt:lpstr>
      <vt:lpstr>PowerPoint Presentation</vt:lpstr>
      <vt:lpstr>PowerPoint Presentation</vt:lpstr>
      <vt:lpstr>PowerPoint Presentation</vt:lpstr>
      <vt:lpstr>How the powerful combination of Cycles + Statistics can provide amazing RISK:REWARD ratio trade?</vt:lpstr>
      <vt:lpstr>Risk:Reward Trading</vt:lpstr>
      <vt:lpstr>Risk:Reward Trading</vt:lpstr>
      <vt:lpstr>Risk:Reward Trading</vt:lpstr>
      <vt:lpstr>D1 Special Bullish Cycle AUDUSD R:R Ratio – 1 : 7.5</vt:lpstr>
      <vt:lpstr>PowerPoint Presentation</vt:lpstr>
      <vt:lpstr>PowerPoint Presentation</vt:lpstr>
      <vt:lpstr>D1 Triple Bearish Cycle EURUSD R:R Ratio – 1 : 21</vt:lpstr>
      <vt:lpstr>PowerPoint Presentation</vt:lpstr>
      <vt:lpstr>PowerPoint Presentation</vt:lpstr>
      <vt:lpstr>PowerPoint Presentation</vt:lpstr>
      <vt:lpstr>D1 Double Bullish Cycle GBPAUD R:R Ratio – 1 : 5</vt:lpstr>
      <vt:lpstr>PowerPoint Presentation</vt:lpstr>
      <vt:lpstr>PowerPoint Presentation</vt:lpstr>
      <vt:lpstr>D1 Triple Bearish Cycle GBPAUD R:R Ratio – 1 : 10</vt:lpstr>
      <vt:lpstr>PowerPoint Presentation</vt:lpstr>
      <vt:lpstr>PowerPoint Presentation</vt:lpstr>
      <vt:lpstr>Mirror Principle</vt:lpstr>
      <vt:lpstr>Mirror Principle</vt:lpstr>
      <vt:lpstr>PowerPoint Presentation</vt:lpstr>
      <vt:lpstr>PowerPoint Presentation</vt:lpstr>
      <vt:lpstr>Mirror Principle</vt:lpstr>
      <vt:lpstr>Mirror Principle</vt:lpstr>
      <vt:lpstr>PowerPoint Presentation</vt:lpstr>
      <vt:lpstr>PowerPoint Presentation</vt:lpstr>
      <vt:lpstr>PowerPoint Presentation</vt:lpstr>
      <vt:lpstr>PowerPoint Presentation</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Sheinerman</dc:creator>
  <cp:lastModifiedBy>Vladimir Sheinerman</cp:lastModifiedBy>
  <cp:revision>5</cp:revision>
  <dcterms:modified xsi:type="dcterms:W3CDTF">2017-01-27T20:35:28Z</dcterms:modified>
</cp:coreProperties>
</file>